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24"/>
  </p:notesMasterIdLst>
  <p:handoutMasterIdLst>
    <p:handoutMasterId r:id="rId25"/>
  </p:handoutMasterIdLst>
  <p:sldIdLst>
    <p:sldId id="434" r:id="rId2"/>
    <p:sldId id="447" r:id="rId3"/>
    <p:sldId id="448" r:id="rId4"/>
    <p:sldId id="449" r:id="rId5"/>
    <p:sldId id="450" r:id="rId6"/>
    <p:sldId id="451" r:id="rId7"/>
    <p:sldId id="436" r:id="rId8"/>
    <p:sldId id="437" r:id="rId9"/>
    <p:sldId id="443" r:id="rId10"/>
    <p:sldId id="463" r:id="rId11"/>
    <p:sldId id="452" r:id="rId12"/>
    <p:sldId id="453" r:id="rId13"/>
    <p:sldId id="454" r:id="rId14"/>
    <p:sldId id="456" r:id="rId15"/>
    <p:sldId id="457" r:id="rId16"/>
    <p:sldId id="458" r:id="rId17"/>
    <p:sldId id="459" r:id="rId18"/>
    <p:sldId id="460" r:id="rId19"/>
    <p:sldId id="461" r:id="rId20"/>
    <p:sldId id="462" r:id="rId21"/>
    <p:sldId id="464" r:id="rId22"/>
    <p:sldId id="446" r:id="rId23"/>
  </p:sldIdLst>
  <p:sldSz cx="9144000" cy="6858000" type="screen4x3"/>
  <p:notesSz cx="9723438" cy="6858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8F8F8"/>
    <a:srgbClr val="FFFFFF"/>
    <a:srgbClr val="C0C0C0"/>
    <a:srgbClr val="2FBFFF"/>
    <a:srgbClr val="1C1C1C"/>
    <a:srgbClr val="969696"/>
    <a:srgbClr val="E36803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 snapToGrid="0">
      <p:cViewPr>
        <p:scale>
          <a:sx n="80" d="100"/>
          <a:sy n="80" d="100"/>
        </p:scale>
        <p:origin x="-108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1481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07038" y="0"/>
            <a:ext cx="4214812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421481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07038" y="6513513"/>
            <a:ext cx="4214812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8676FCAF-F90D-4FEF-96CA-48E285B125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302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1481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en-US"/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07038" y="0"/>
            <a:ext cx="4214812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161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48013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61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1550" y="3257550"/>
            <a:ext cx="7780338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1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421481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en-US"/>
          </a:p>
        </p:txBody>
      </p:sp>
      <p:sp>
        <p:nvSpPr>
          <p:cNvPr id="161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07038" y="6513513"/>
            <a:ext cx="4214812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554B2DBE-CFF1-4694-870A-40445E925B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9641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B2DBE-CFF1-4694-870A-40445E925B3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842" name="Rectangle 1642"/>
          <p:cNvSpPr>
            <a:spLocks noChangeArrowheads="1"/>
          </p:cNvSpPr>
          <p:nvPr/>
        </p:nvSpPr>
        <p:spPr bwMode="gray">
          <a:xfrm>
            <a:off x="3071813" y="0"/>
            <a:ext cx="1417637" cy="6858000"/>
          </a:xfrm>
          <a:prstGeom prst="rect">
            <a:avLst/>
          </a:prstGeom>
          <a:solidFill>
            <a:schemeClr val="accent2">
              <a:alpha val="70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6834" name="Rectangle 1634"/>
          <p:cNvSpPr>
            <a:spLocks noChangeArrowheads="1"/>
          </p:cNvSpPr>
          <p:nvPr/>
        </p:nvSpPr>
        <p:spPr bwMode="gray">
          <a:xfrm>
            <a:off x="0" y="0"/>
            <a:ext cx="3152775" cy="68580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85882"/>
                  <a:invGamma/>
                </a:schemeClr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6796" name="Rectangle 1596"/>
          <p:cNvSpPr>
            <a:spLocks noChangeArrowheads="1"/>
          </p:cNvSpPr>
          <p:nvPr/>
        </p:nvSpPr>
        <p:spPr bwMode="gray">
          <a:xfrm>
            <a:off x="6902450" y="-11113"/>
            <a:ext cx="303213" cy="6858001"/>
          </a:xfrm>
          <a:prstGeom prst="rect">
            <a:avLst/>
          </a:prstGeom>
          <a:solidFill>
            <a:schemeClr val="accent2">
              <a:alpha val="30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6797" name="Rectangle 1597"/>
          <p:cNvSpPr>
            <a:spLocks noChangeArrowheads="1"/>
          </p:cNvSpPr>
          <p:nvPr/>
        </p:nvSpPr>
        <p:spPr bwMode="gray">
          <a:xfrm>
            <a:off x="7158038" y="12700"/>
            <a:ext cx="227012" cy="6858000"/>
          </a:xfrm>
          <a:prstGeom prst="rect">
            <a:avLst/>
          </a:prstGeom>
          <a:solidFill>
            <a:schemeClr val="accent2">
              <a:alpha val="20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6792" name="Rectangle 1592"/>
          <p:cNvSpPr>
            <a:spLocks noChangeArrowheads="1"/>
          </p:cNvSpPr>
          <p:nvPr/>
        </p:nvSpPr>
        <p:spPr bwMode="gray">
          <a:xfrm>
            <a:off x="4375150" y="0"/>
            <a:ext cx="1060450" cy="6858000"/>
          </a:xfrm>
          <a:prstGeom prst="rect">
            <a:avLst/>
          </a:prstGeom>
          <a:solidFill>
            <a:schemeClr val="accent2">
              <a:alpha val="64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6793" name="Rectangle 1593"/>
          <p:cNvSpPr>
            <a:spLocks noChangeArrowheads="1"/>
          </p:cNvSpPr>
          <p:nvPr/>
        </p:nvSpPr>
        <p:spPr bwMode="gray">
          <a:xfrm>
            <a:off x="5359400" y="-17463"/>
            <a:ext cx="728663" cy="6938963"/>
          </a:xfrm>
          <a:prstGeom prst="rect">
            <a:avLst/>
          </a:prstGeom>
          <a:solidFill>
            <a:schemeClr val="accent2">
              <a:alpha val="53999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6794" name="Rectangle 1594"/>
          <p:cNvSpPr>
            <a:spLocks noChangeArrowheads="1"/>
          </p:cNvSpPr>
          <p:nvPr/>
        </p:nvSpPr>
        <p:spPr bwMode="gray">
          <a:xfrm>
            <a:off x="6018213" y="-19050"/>
            <a:ext cx="547687" cy="6938963"/>
          </a:xfrm>
          <a:prstGeom prst="rect">
            <a:avLst/>
          </a:prstGeom>
          <a:solidFill>
            <a:schemeClr val="accent2">
              <a:alpha val="47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6795" name="Rectangle 1595"/>
          <p:cNvSpPr>
            <a:spLocks noChangeArrowheads="1"/>
          </p:cNvSpPr>
          <p:nvPr/>
        </p:nvSpPr>
        <p:spPr bwMode="gray">
          <a:xfrm>
            <a:off x="6505575" y="0"/>
            <a:ext cx="446088" cy="6858000"/>
          </a:xfrm>
          <a:prstGeom prst="rect">
            <a:avLst/>
          </a:prstGeom>
          <a:solidFill>
            <a:schemeClr val="accent2">
              <a:alpha val="37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6822" name="Rectangle 1622"/>
          <p:cNvSpPr>
            <a:spLocks noChangeArrowheads="1"/>
          </p:cNvSpPr>
          <p:nvPr/>
        </p:nvSpPr>
        <p:spPr bwMode="gray">
          <a:xfrm>
            <a:off x="7339013" y="52388"/>
            <a:ext cx="136525" cy="6858000"/>
          </a:xfrm>
          <a:prstGeom prst="rect">
            <a:avLst/>
          </a:prstGeom>
          <a:solidFill>
            <a:schemeClr val="accent2">
              <a:alpha val="14999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6823" name="Rectangle 1623"/>
          <p:cNvSpPr>
            <a:spLocks noChangeArrowheads="1"/>
          </p:cNvSpPr>
          <p:nvPr/>
        </p:nvSpPr>
        <p:spPr bwMode="gray">
          <a:xfrm>
            <a:off x="8366125" y="20638"/>
            <a:ext cx="344488" cy="6858000"/>
          </a:xfrm>
          <a:prstGeom prst="rect">
            <a:avLst/>
          </a:prstGeom>
          <a:solidFill>
            <a:schemeClr val="accent2">
              <a:alpha val="23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6824" name="Rectangle 1624"/>
          <p:cNvSpPr>
            <a:spLocks noChangeArrowheads="1"/>
          </p:cNvSpPr>
          <p:nvPr/>
        </p:nvSpPr>
        <p:spPr bwMode="gray">
          <a:xfrm>
            <a:off x="8664575" y="0"/>
            <a:ext cx="474663" cy="6858000"/>
          </a:xfrm>
          <a:prstGeom prst="rect">
            <a:avLst/>
          </a:prstGeom>
          <a:solidFill>
            <a:schemeClr val="accent2">
              <a:alpha val="28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6813" name="Text Box 1613"/>
          <p:cNvSpPr txBox="1">
            <a:spLocks noChangeArrowheads="1"/>
          </p:cNvSpPr>
          <p:nvPr/>
        </p:nvSpPr>
        <p:spPr bwMode="gray">
          <a:xfrm>
            <a:off x="76200" y="6477000"/>
            <a:ext cx="16081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000">
                <a:solidFill>
                  <a:srgbClr val="F8F8F8"/>
                </a:solidFill>
              </a:rPr>
              <a:t>www.themegallery.com</a:t>
            </a:r>
          </a:p>
        </p:txBody>
      </p:sp>
      <p:sp>
        <p:nvSpPr>
          <p:cNvPr id="436812" name="Text Box 1612"/>
          <p:cNvSpPr txBox="1">
            <a:spLocks noChangeArrowheads="1"/>
          </p:cNvSpPr>
          <p:nvPr/>
        </p:nvSpPr>
        <p:spPr bwMode="gray">
          <a:xfrm>
            <a:off x="276225" y="6007100"/>
            <a:ext cx="1169988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FFFF"/>
                </a:solidFill>
                <a:latin typeface="Verdana" pitchFamily="34" charset="0"/>
              </a:rPr>
              <a:t>LOGO</a:t>
            </a:r>
          </a:p>
        </p:txBody>
      </p:sp>
      <p:sp>
        <p:nvSpPr>
          <p:cNvPr id="436843" name="Rectangle 1643"/>
          <p:cNvSpPr>
            <a:spLocks noChangeArrowheads="1"/>
          </p:cNvSpPr>
          <p:nvPr/>
        </p:nvSpPr>
        <p:spPr bwMode="gray">
          <a:xfrm>
            <a:off x="7953375" y="4763"/>
            <a:ext cx="136525" cy="6858000"/>
          </a:xfrm>
          <a:prstGeom prst="rect">
            <a:avLst/>
          </a:prstGeom>
          <a:solidFill>
            <a:schemeClr val="accent2">
              <a:alpha val="6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6844" name="Rectangle 1644"/>
          <p:cNvSpPr>
            <a:spLocks noChangeArrowheads="1"/>
          </p:cNvSpPr>
          <p:nvPr/>
        </p:nvSpPr>
        <p:spPr bwMode="gray">
          <a:xfrm>
            <a:off x="8045450" y="4763"/>
            <a:ext cx="168275" cy="6858000"/>
          </a:xfrm>
          <a:prstGeom prst="rect">
            <a:avLst/>
          </a:prstGeom>
          <a:solidFill>
            <a:schemeClr val="accent2">
              <a:alpha val="12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6845" name="Rectangle 1645"/>
          <p:cNvSpPr>
            <a:spLocks noChangeArrowheads="1"/>
          </p:cNvSpPr>
          <p:nvPr/>
        </p:nvSpPr>
        <p:spPr bwMode="gray">
          <a:xfrm>
            <a:off x="8177213" y="-11113"/>
            <a:ext cx="230187" cy="6858001"/>
          </a:xfrm>
          <a:prstGeom prst="rect">
            <a:avLst/>
          </a:prstGeom>
          <a:solidFill>
            <a:schemeClr val="accent2">
              <a:alpha val="17999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6847" name="Rectangle 1647"/>
          <p:cNvSpPr>
            <a:spLocks noGrp="1" noChangeArrowheads="1"/>
          </p:cNvSpPr>
          <p:nvPr>
            <p:ph type="ctrTitle" sz="quarter"/>
          </p:nvPr>
        </p:nvSpPr>
        <p:spPr bwMode="gray">
          <a:xfrm>
            <a:off x="3802063" y="1314450"/>
            <a:ext cx="5105400" cy="1470025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36848" name="Rectangle 1648"/>
          <p:cNvSpPr>
            <a:spLocks noGrp="1" noChangeArrowheads="1"/>
          </p:cNvSpPr>
          <p:nvPr>
            <p:ph type="subTitle" sz="quarter" idx="1"/>
          </p:nvPr>
        </p:nvSpPr>
        <p:spPr bwMode="gray">
          <a:xfrm>
            <a:off x="3810000" y="2762250"/>
            <a:ext cx="5151438" cy="757238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36850" name="Rectangle 1650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552825" y="6534150"/>
            <a:ext cx="2895600" cy="2349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36849" name="Rectangle 1649"/>
          <p:cNvSpPr>
            <a:spLocks noGrp="1" noChangeArrowheads="1"/>
          </p:cNvSpPr>
          <p:nvPr>
            <p:ph type="dt" sz="quarter" idx="2"/>
          </p:nvPr>
        </p:nvSpPr>
        <p:spPr bwMode="gray">
          <a:xfrm>
            <a:off x="6900863" y="6526213"/>
            <a:ext cx="2133600" cy="274637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36851" name="Rectangle 1651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3011488" y="6527800"/>
            <a:ext cx="373062" cy="234950"/>
          </a:xfrm>
        </p:spPr>
        <p:txBody>
          <a:bodyPr/>
          <a:lstStyle>
            <a:lvl1pPr>
              <a:defRPr/>
            </a:lvl1pPr>
          </a:lstStyle>
          <a:p>
            <a:fld id="{29FED77B-2A9E-4BE2-941E-100CD50115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36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36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36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36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367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36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36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367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36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36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367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36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36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grpId="0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367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36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36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grpId="0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368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36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36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7" presetClass="entr" presetSubtype="0" fill="hold" grpId="0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368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36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36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7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368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36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36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7" presetClass="entr" presetSubtype="0" fill="hold" grpId="0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368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36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36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7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368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36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36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7" presetClass="entr" presetSubtype="0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368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36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36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100"/>
                            </p:stCondLst>
                            <p:childTnLst>
                              <p:par>
                                <p:cTn id="68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9" dur="500" fill="hold"/>
                                        <p:tgtEl>
                                          <p:spTgt spid="43683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0" presetID="6" presetClass="emph" presetSubtype="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71" dur="500" fill="hold"/>
                                        <p:tgtEl>
                                          <p:spTgt spid="43679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2" presetID="6" presetClass="emph" presetSubtype="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73" dur="500" fill="hold"/>
                                        <p:tgtEl>
                                          <p:spTgt spid="43679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6" presetClass="emph" presetSubtype="0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animScale>
                                      <p:cBhvr>
                                        <p:cTn id="75" dur="500" fill="hold"/>
                                        <p:tgtEl>
                                          <p:spTgt spid="43679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6" presetClass="emph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Scale>
                                      <p:cBhvr>
                                        <p:cTn id="77" dur="500" fill="hold"/>
                                        <p:tgtEl>
                                          <p:spTgt spid="43679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8" presetID="6" presetClass="emph" presetSubtype="0" fill="hold" grpId="1" nodeType="withEffect">
                                  <p:stCondLst>
                                    <p:cond delay="1400"/>
                                  </p:stCondLst>
                                  <p:childTnLst>
                                    <p:animScale>
                                      <p:cBhvr>
                                        <p:cTn id="79" dur="500" fill="hold"/>
                                        <p:tgtEl>
                                          <p:spTgt spid="43679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0" presetID="6" presetClass="emph" presetSubtype="0" fill="hold" grpId="1" nodeType="withEffect">
                                  <p:stCondLst>
                                    <p:cond delay="1700"/>
                                  </p:stCondLst>
                                  <p:childTnLst>
                                    <p:animScale>
                                      <p:cBhvr>
                                        <p:cTn id="81" dur="500" fill="hold"/>
                                        <p:tgtEl>
                                          <p:spTgt spid="43679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2" presetID="6" presetClass="emph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83" dur="500" fill="hold"/>
                                        <p:tgtEl>
                                          <p:spTgt spid="43682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4" presetID="6" presetClass="emph" presetSubtype="0" fill="hold" grpId="1" nodeType="withEffect">
                                  <p:stCondLst>
                                    <p:cond delay="2200"/>
                                  </p:stCondLst>
                                  <p:childTnLst>
                                    <p:animScale>
                                      <p:cBhvr>
                                        <p:cTn id="85" dur="500" fill="hold"/>
                                        <p:tgtEl>
                                          <p:spTgt spid="43682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6" presetID="6" presetClass="emph" presetSubtype="0" fill="hold" grpId="1" nodeType="withEffect">
                                  <p:stCondLst>
                                    <p:cond delay="2300"/>
                                  </p:stCondLst>
                                  <p:childTnLst>
                                    <p:animScale>
                                      <p:cBhvr>
                                        <p:cTn id="87" dur="500" fill="hold"/>
                                        <p:tgtEl>
                                          <p:spTgt spid="43682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900"/>
                            </p:stCondLst>
                            <p:childTnLst>
                              <p:par>
                                <p:cTn id="89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0" dur="500" fill="hold"/>
                                        <p:tgtEl>
                                          <p:spTgt spid="43684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6" presetClass="emph" presetSubtype="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92" dur="500" fill="hold"/>
                                        <p:tgtEl>
                                          <p:spTgt spid="43684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3" presetID="6" presetClass="emph" presetSubtype="0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animScale>
                                      <p:cBhvr>
                                        <p:cTn id="94" dur="500" fill="hold"/>
                                        <p:tgtEl>
                                          <p:spTgt spid="43684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5" presetID="6" presetClass="emph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Scale>
                                      <p:cBhvr>
                                        <p:cTn id="96" dur="500" fill="hold"/>
                                        <p:tgtEl>
                                          <p:spTgt spid="43684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368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368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436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344 0.26526 C 0.15434 0.26017 0.07587 0.23011 0.04201 0.19056 C 0.00816 0.15101 -0.01441 0.06198 -0.02934 0.02821 " pathEditMode="relative" rAng="0" ptsTypes="faf">
                                      <p:cBhvr>
                                        <p:cTn id="103" dur="1000" fill="hold"/>
                                        <p:tgtEl>
                                          <p:spTgt spid="4368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100" y="-11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6842" grpId="0" animBg="1"/>
      <p:bldP spid="436842" grpId="1" animBg="1"/>
      <p:bldP spid="436834" grpId="0" animBg="1"/>
      <p:bldP spid="436834" grpId="1" animBg="1"/>
      <p:bldP spid="436796" grpId="0" animBg="1"/>
      <p:bldP spid="436796" grpId="1" animBg="1"/>
      <p:bldP spid="436797" grpId="0" animBg="1"/>
      <p:bldP spid="436797" grpId="1" animBg="1"/>
      <p:bldP spid="436792" grpId="0" animBg="1"/>
      <p:bldP spid="436792" grpId="1" animBg="1"/>
      <p:bldP spid="436793" grpId="0" animBg="1"/>
      <p:bldP spid="436793" grpId="1" animBg="1"/>
      <p:bldP spid="436794" grpId="0" animBg="1"/>
      <p:bldP spid="436794" grpId="1" animBg="1"/>
      <p:bldP spid="436795" grpId="0" animBg="1"/>
      <p:bldP spid="436795" grpId="1" animBg="1"/>
      <p:bldP spid="436822" grpId="0" animBg="1"/>
      <p:bldP spid="436822" grpId="1" animBg="1"/>
      <p:bldP spid="436823" grpId="0" animBg="1"/>
      <p:bldP spid="436823" grpId="1" animBg="1"/>
      <p:bldP spid="436824" grpId="0" animBg="1"/>
      <p:bldP spid="436824" grpId="1" animBg="1"/>
      <p:bldP spid="436843" grpId="0" animBg="1"/>
      <p:bldP spid="436843" grpId="1" animBg="1"/>
      <p:bldP spid="436844" grpId="0" animBg="1"/>
      <p:bldP spid="436844" grpId="1" animBg="1"/>
      <p:bldP spid="436845" grpId="0" animBg="1"/>
      <p:bldP spid="436845" grpId="1" animBg="1"/>
      <p:bldP spid="436847" grpId="0"/>
      <p:bldP spid="436847" grpId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637592-5EEF-462D-8CC6-6AF83B3AF1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18338" y="65088"/>
            <a:ext cx="1995487" cy="64595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30288" y="65088"/>
            <a:ext cx="5835650" cy="64595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791266-4591-4CB2-AE77-2D680020A0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5688" y="65088"/>
            <a:ext cx="7958137" cy="10112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1030288" y="1163638"/>
            <a:ext cx="7961312" cy="5360987"/>
          </a:xfrm>
        </p:spPr>
        <p:txBody>
          <a:bodyPr/>
          <a:lstStyle/>
          <a:p>
            <a:r>
              <a:rPr lang="ru-RU" smtClean="0"/>
              <a:t>Вставка диаграммы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077913" y="6616700"/>
            <a:ext cx="2133600" cy="2413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838825" y="6616700"/>
            <a:ext cx="2895600" cy="2413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187825" y="6616700"/>
            <a:ext cx="661988" cy="241300"/>
          </a:xfrm>
        </p:spPr>
        <p:txBody>
          <a:bodyPr/>
          <a:lstStyle>
            <a:lvl1pPr>
              <a:defRPr/>
            </a:lvl1pPr>
          </a:lstStyle>
          <a:p>
            <a:fld id="{BC9AFB95-E6A5-457E-9C15-324F31EA75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6A81D4-D1BB-44B6-B5F9-4708A21E28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FEF796-F455-4CDB-9F3A-8466A848EA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30288" y="1163638"/>
            <a:ext cx="3903662" cy="5360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86350" y="1163638"/>
            <a:ext cx="3905250" cy="5360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624331-D69F-429F-AF88-C8BD4954EF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01183C-6CBA-498C-8134-94504DF1CD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8DECDD-F5BE-42F8-8239-85BAB96049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836924-387C-44C0-B0BC-0E0B6FC2B4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A97FE5-AF39-4E04-8A49-6B436E1704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9F973E-DA25-447A-B56D-43DF07F404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019" name="Line 491"/>
          <p:cNvSpPr>
            <a:spLocks noChangeShapeType="1"/>
          </p:cNvSpPr>
          <p:nvPr/>
        </p:nvSpPr>
        <p:spPr bwMode="auto">
          <a:xfrm>
            <a:off x="1101725" y="1000125"/>
            <a:ext cx="7834313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1002" name="Rectangle 474"/>
          <p:cNvSpPr>
            <a:spLocks noChangeArrowheads="1"/>
          </p:cNvSpPr>
          <p:nvPr/>
        </p:nvSpPr>
        <p:spPr bwMode="gray">
          <a:xfrm>
            <a:off x="269875" y="0"/>
            <a:ext cx="284163" cy="6889750"/>
          </a:xfrm>
          <a:prstGeom prst="rect">
            <a:avLst/>
          </a:prstGeom>
          <a:solidFill>
            <a:schemeClr val="accent2">
              <a:alpha val="80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1003" name="Rectangle 475"/>
          <p:cNvSpPr>
            <a:spLocks noChangeArrowheads="1"/>
          </p:cNvSpPr>
          <p:nvPr/>
        </p:nvSpPr>
        <p:spPr bwMode="gray">
          <a:xfrm>
            <a:off x="-12700" y="0"/>
            <a:ext cx="330200" cy="6858000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shade val="28627"/>
                  <a:invGamma/>
                </a:schemeClr>
              </a:gs>
              <a:gs pos="100000">
                <a:schemeClr val="accent2"/>
              </a:gs>
            </a:gsLst>
            <a:lin ang="189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1005" name="Rectangle 477"/>
          <p:cNvSpPr>
            <a:spLocks noChangeArrowheads="1"/>
          </p:cNvSpPr>
          <p:nvPr/>
        </p:nvSpPr>
        <p:spPr bwMode="gray">
          <a:xfrm>
            <a:off x="749300" y="-14288"/>
            <a:ext cx="71438" cy="6872288"/>
          </a:xfrm>
          <a:prstGeom prst="rect">
            <a:avLst/>
          </a:prstGeom>
          <a:solidFill>
            <a:schemeClr val="accent2">
              <a:alpha val="20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1007" name="Rectangle 479"/>
          <p:cNvSpPr>
            <a:spLocks noChangeArrowheads="1"/>
          </p:cNvSpPr>
          <p:nvPr/>
        </p:nvSpPr>
        <p:spPr bwMode="gray">
          <a:xfrm>
            <a:off x="508000" y="0"/>
            <a:ext cx="168275" cy="6865938"/>
          </a:xfrm>
          <a:prstGeom prst="rect">
            <a:avLst/>
          </a:prstGeom>
          <a:solidFill>
            <a:schemeClr val="accent2">
              <a:alpha val="53999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1009" name="Rectangle 481"/>
          <p:cNvSpPr>
            <a:spLocks noChangeArrowheads="1"/>
          </p:cNvSpPr>
          <p:nvPr/>
        </p:nvSpPr>
        <p:spPr bwMode="gray">
          <a:xfrm>
            <a:off x="661988" y="0"/>
            <a:ext cx="114300" cy="6872288"/>
          </a:xfrm>
          <a:prstGeom prst="rect">
            <a:avLst/>
          </a:prstGeom>
          <a:solidFill>
            <a:schemeClr val="accent2">
              <a:alpha val="37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0988" name="Rectangle 460"/>
          <p:cNvSpPr>
            <a:spLocks noGrp="1" noChangeArrowheads="1"/>
          </p:cNvSpPr>
          <p:nvPr>
            <p:ph type="title"/>
          </p:nvPr>
        </p:nvSpPr>
        <p:spPr bwMode="auto">
          <a:xfrm>
            <a:off x="1055688" y="65088"/>
            <a:ext cx="7958137" cy="101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50989" name="Rectangle 46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30288" y="1163638"/>
            <a:ext cx="7961312" cy="536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50990" name="Rectangle 46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77913" y="6616700"/>
            <a:ext cx="21336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en-US"/>
          </a:p>
        </p:txBody>
      </p:sp>
      <p:sp>
        <p:nvSpPr>
          <p:cNvPr id="150991" name="Rectangle 46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38825" y="6616700"/>
            <a:ext cx="28956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150992" name="Rectangle 46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87825" y="6616700"/>
            <a:ext cx="661988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88AD7A0B-455F-47E1-A935-7D1F0FB7D8C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51036" name="Oval 508"/>
          <p:cNvSpPr>
            <a:spLocks noChangeArrowheads="1"/>
          </p:cNvSpPr>
          <p:nvPr/>
        </p:nvSpPr>
        <p:spPr bwMode="gray">
          <a:xfrm>
            <a:off x="438150" y="1892300"/>
            <a:ext cx="619125" cy="614363"/>
          </a:xfrm>
          <a:prstGeom prst="ellipse">
            <a:avLst/>
          </a:prstGeom>
          <a:blipFill dpi="0" rotWithShape="1">
            <a:blip r:embed="rId14" cstate="print"/>
            <a:srcRect/>
            <a:stretch>
              <a:fillRect/>
            </a:stretch>
          </a:blipFill>
          <a:ln w="28575" algn="ctr">
            <a:solidFill>
              <a:srgbClr val="F8F8F8">
                <a:alpha val="70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1039" name="Oval 511"/>
          <p:cNvSpPr>
            <a:spLocks noChangeArrowheads="1"/>
          </p:cNvSpPr>
          <p:nvPr/>
        </p:nvSpPr>
        <p:spPr bwMode="gray">
          <a:xfrm>
            <a:off x="442913" y="315913"/>
            <a:ext cx="603250" cy="596900"/>
          </a:xfrm>
          <a:prstGeom prst="ellipse">
            <a:avLst/>
          </a:prstGeom>
          <a:blipFill dpi="0" rotWithShape="1">
            <a:blip r:embed="rId15" cstate="print"/>
            <a:srcRect/>
            <a:stretch>
              <a:fillRect/>
            </a:stretch>
          </a:blipFill>
          <a:ln w="57150" algn="ctr">
            <a:solidFill>
              <a:srgbClr val="F8F8F8">
                <a:alpha val="70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1043" name="Oval 515"/>
          <p:cNvSpPr>
            <a:spLocks noChangeArrowheads="1"/>
          </p:cNvSpPr>
          <p:nvPr/>
        </p:nvSpPr>
        <p:spPr bwMode="gray">
          <a:xfrm>
            <a:off x="430213" y="1128713"/>
            <a:ext cx="603250" cy="593725"/>
          </a:xfrm>
          <a:prstGeom prst="ellipse">
            <a:avLst/>
          </a:prstGeom>
          <a:blipFill dpi="0" rotWithShape="1">
            <a:blip r:embed="rId16" cstate="print"/>
            <a:srcRect/>
            <a:stretch>
              <a:fillRect/>
            </a:stretch>
          </a:blipFill>
          <a:ln w="38100" algn="ctr">
            <a:solidFill>
              <a:srgbClr val="F8F8F8">
                <a:alpha val="70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150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51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51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51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10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10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10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10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10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10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800"/>
                            </p:stCondLst>
                            <p:childTnLst>
                              <p:par>
                                <p:cTn id="28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" dur="500" fill="hold"/>
                                        <p:tgtEl>
                                          <p:spTgt spid="15100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6" presetClass="emph" presetSubtype="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31" dur="500" fill="hold"/>
                                        <p:tgtEl>
                                          <p:spTgt spid="15100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6" presetClass="emph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Scale>
                                      <p:cBhvr>
                                        <p:cTn id="33" dur="500" fill="hold"/>
                                        <p:tgtEl>
                                          <p:spTgt spid="15100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6" presetClass="emph" presetSubtype="0" fill="hold" grpId="1" nodeType="withEffect">
                                  <p:stCondLst>
                                    <p:cond delay="1700"/>
                                  </p:stCondLst>
                                  <p:childTnLst>
                                    <p:animScale>
                                      <p:cBhvr>
                                        <p:cTn id="35" dur="500" fill="hold"/>
                                        <p:tgtEl>
                                          <p:spTgt spid="15100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500" fill="hold"/>
                                        <p:tgtEl>
                                          <p:spTgt spid="15100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002" grpId="0" animBg="1"/>
      <p:bldP spid="151002" grpId="1" animBg="1"/>
      <p:bldP spid="151003" grpId="0" animBg="1"/>
      <p:bldP spid="151003" grpId="1" animBg="1"/>
      <p:bldP spid="151005" grpId="0" animBg="1"/>
      <p:bldP spid="151005" grpId="1" animBg="1"/>
      <p:bldP spid="151007" grpId="0" animBg="1"/>
      <p:bldP spid="151007" grpId="1" animBg="1"/>
      <p:bldP spid="151009" grpId="0" animBg="1"/>
      <p:bldP spid="151009" grpId="1" animBg="1"/>
      <p:bldP spid="150988" grpId="0"/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85000"/>
        <a:buFont typeface="Wingdings" pitchFamily="2" charset="2"/>
        <a:buChar char="£"/>
        <a:defRPr sz="3200" b="1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05000"/>
        <a:buChar char="•"/>
        <a:defRPr sz="28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5000"/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tmodern.ru/" TargetMode="External"/><Relationship Id="rId2" Type="http://schemas.openxmlformats.org/officeDocument/2006/relationships/hyperlink" Target="mailto:sizubin@bitmodern.ru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409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4714504" y="1033153"/>
            <a:ext cx="4215184" cy="2992582"/>
          </a:xfrm>
          <a:effectLst>
            <a:outerShdw dist="17961" dir="2700000" algn="ctr" rotWithShape="0">
              <a:srgbClr val="F8F8F8">
                <a:alpha val="50000"/>
              </a:srgbClr>
            </a:outerShdw>
          </a:effectLst>
        </p:spPr>
        <p:txBody>
          <a:bodyPr/>
          <a:lstStyle/>
          <a:p>
            <a:r>
              <a:rPr lang="ru-RU" sz="2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Зубин Сергей Игоревич – частный стратегический консультант</a:t>
            </a:r>
            <a:endParaRPr lang="en-US" sz="24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pSp>
        <p:nvGrpSpPr>
          <p:cNvPr id="442418" name="Group 50"/>
          <p:cNvGrpSpPr>
            <a:grpSpLocks/>
          </p:cNvGrpSpPr>
          <p:nvPr/>
        </p:nvGrpSpPr>
        <p:grpSpPr bwMode="auto">
          <a:xfrm>
            <a:off x="6931995" y="5493982"/>
            <a:ext cx="669925" cy="654050"/>
            <a:chOff x="4027" y="3016"/>
            <a:chExt cx="515" cy="505"/>
          </a:xfrm>
        </p:grpSpPr>
        <p:sp>
          <p:nvSpPr>
            <p:cNvPr id="442419" name="Oval 51"/>
            <p:cNvSpPr>
              <a:spLocks noChangeArrowheads="1"/>
            </p:cNvSpPr>
            <p:nvPr/>
          </p:nvSpPr>
          <p:spPr bwMode="gray">
            <a:xfrm>
              <a:off x="4027" y="3016"/>
              <a:ext cx="515" cy="50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44314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4314"/>
                    <a:invGamma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442420" name="Picture 52" descr="sphere_highlight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gray">
            <a:xfrm>
              <a:off x="4046" y="3018"/>
              <a:ext cx="470" cy="241"/>
            </a:xfrm>
            <a:prstGeom prst="rect">
              <a:avLst/>
            </a:prstGeom>
            <a:noFill/>
          </p:spPr>
        </p:pic>
      </p:grpSp>
      <p:grpSp>
        <p:nvGrpSpPr>
          <p:cNvPr id="442421" name="Group 53"/>
          <p:cNvGrpSpPr>
            <a:grpSpLocks/>
          </p:cNvGrpSpPr>
          <p:nvPr/>
        </p:nvGrpSpPr>
        <p:grpSpPr bwMode="auto">
          <a:xfrm>
            <a:off x="8287018" y="5718175"/>
            <a:ext cx="349250" cy="339725"/>
            <a:chOff x="4027" y="3016"/>
            <a:chExt cx="515" cy="505"/>
          </a:xfrm>
        </p:grpSpPr>
        <p:sp>
          <p:nvSpPr>
            <p:cNvPr id="442422" name="Oval 54"/>
            <p:cNvSpPr>
              <a:spLocks noChangeArrowheads="1"/>
            </p:cNvSpPr>
            <p:nvPr/>
          </p:nvSpPr>
          <p:spPr bwMode="gray">
            <a:xfrm>
              <a:off x="4027" y="3016"/>
              <a:ext cx="515" cy="505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44314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4314"/>
                    <a:invGamma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442423" name="Picture 55" descr="sphere_highlight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gray">
            <a:xfrm>
              <a:off x="4046" y="3018"/>
              <a:ext cx="470" cy="241"/>
            </a:xfrm>
            <a:prstGeom prst="rect">
              <a:avLst/>
            </a:prstGeom>
            <a:noFill/>
          </p:spPr>
        </p:pic>
      </p:grpSp>
      <p:sp>
        <p:nvSpPr>
          <p:cNvPr id="442424" name="Oval 56"/>
          <p:cNvSpPr>
            <a:spLocks noChangeArrowheads="1"/>
          </p:cNvSpPr>
          <p:nvPr/>
        </p:nvSpPr>
        <p:spPr bwMode="gray">
          <a:xfrm>
            <a:off x="4958340" y="4950805"/>
            <a:ext cx="1082675" cy="1071562"/>
          </a:xfrm>
          <a:prstGeom prst="ellipse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28575" algn="ctr">
            <a:solidFill>
              <a:schemeClr val="bg1">
                <a:alpha val="70000"/>
              </a:schemeClr>
            </a:solidFill>
            <a:round/>
            <a:headEnd/>
            <a:tailEnd/>
          </a:ln>
          <a:effectLst>
            <a:outerShdw dist="107763" dir="2700000" algn="ctr" rotWithShape="0">
              <a:schemeClr val="tx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pic>
        <p:nvPicPr>
          <p:cNvPr id="1026" name="Picture 2" descr="C:\Users\szubin\Desktop\СЗубин\фотка_Зубин_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457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2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24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42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7" presetClass="path" presetSubtype="0" accel="50000" decel="50000" fill="hold" nodeType="withEffect">
                                  <p:stCondLst>
                                    <p:cond delay="2300"/>
                                  </p:stCondLst>
                                  <p:childTnLst>
                                    <p:animMotion origin="layout" path="M 0.0559 -0.10479 C 0.0559 -0.10456 0.05156 -0.05136 0.0401 -0.02661 C 0.02864 -0.00185 -0.00226 0.00462 -0.0184 -0.00579 " pathEditMode="relative" rAng="0" ptsTypes="fsf">
                                      <p:cBhvr>
                                        <p:cTn id="11" dur="1000" fill="hold"/>
                                        <p:tgtEl>
                                          <p:spTgt spid="4424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00" y="550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53" presetClass="entr" presetSubtype="0" fill="hold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42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42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42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7" presetClass="path" presetSubtype="0" accel="50000" decel="50000" fill="hold" nodeType="withEffect">
                                  <p:stCondLst>
                                    <p:cond delay="2800"/>
                                  </p:stCondLst>
                                  <p:childTnLst>
                                    <p:animMotion origin="layout" path="M 0.14236 -0.15476 C 0.14236 -0.15452 0.12535 -0.04603 0.10382 -0.01758 C 0.08229 0.01087 0.00382 0.02244 -0.0342 0.01874 " pathEditMode="relative" rAng="0" ptsTypes="fsf">
                                      <p:cBhvr>
                                        <p:cTn id="18" dur="1000" fill="hold"/>
                                        <p:tgtEl>
                                          <p:spTgt spid="4424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00" y="8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8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42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242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заключении, </a:t>
            </a:r>
            <a:r>
              <a:rPr lang="ru-RU" sz="4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предлагаем </a:t>
            </a:r>
            <a:r>
              <a:rPr lang="ru-RU" sz="44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</a:t>
            </a:r>
            <a:r>
              <a:rPr lang="ru-RU" sz="4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ашему вниманию несколько </a:t>
            </a:r>
            <a:r>
              <a:rPr lang="ru-RU" sz="4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общих выводов </a:t>
            </a:r>
            <a:r>
              <a:rPr lang="ru-RU" sz="4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из проектов с </a:t>
            </a:r>
            <a:r>
              <a:rPr lang="ru-RU" sz="4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нашим участием</a:t>
            </a:r>
            <a:endParaRPr lang="ru-RU" sz="44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Рисунок 3" descr="Безымянный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72948" y="0"/>
            <a:ext cx="2371052" cy="10949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3360767" y="6332493"/>
            <a:ext cx="3265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accent2"/>
                </a:solidFill>
              </a:rPr>
              <a:t>www.szubin.ru</a:t>
            </a:r>
            <a:endParaRPr lang="ru-RU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75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Группа фармацевтических компаний «ЛЕКСИРЪ»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itchFamily="18" charset="0"/>
              </a:rPr>
              <a:t>Рекомендации для компании:</a:t>
            </a:r>
          </a:p>
          <a:p>
            <a:pPr>
              <a:buClr>
                <a:srgbClr val="C00000"/>
              </a:buClr>
            </a:pPr>
            <a:r>
              <a:rPr lang="ru-RU" sz="1700" i="1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1700" dirty="0">
                <a:solidFill>
                  <a:srgbClr val="0070C0"/>
                </a:solidFill>
                <a:latin typeface="Book Antiqua" pitchFamily="18" charset="0"/>
              </a:rPr>
              <a:t>Репозиционировать бренд «</a:t>
            </a:r>
            <a:r>
              <a:rPr lang="ru-RU" sz="1700" dirty="0" err="1">
                <a:solidFill>
                  <a:srgbClr val="0070C0"/>
                </a:solidFill>
                <a:latin typeface="Book Antiqua" pitchFamily="18" charset="0"/>
              </a:rPr>
              <a:t>Фильтрум</a:t>
            </a:r>
            <a:r>
              <a:rPr lang="ru-RU" sz="1700" baseline="30000" dirty="0" err="1">
                <a:solidFill>
                  <a:srgbClr val="0070C0"/>
                </a:solidFill>
                <a:latin typeface="Book Antiqua" pitchFamily="18" charset="0"/>
              </a:rPr>
              <a:t>®</a:t>
            </a:r>
            <a:r>
              <a:rPr lang="ru-RU" sz="1700" dirty="0" err="1">
                <a:solidFill>
                  <a:srgbClr val="0070C0"/>
                </a:solidFill>
                <a:latin typeface="Book Antiqua" pitchFamily="18" charset="0"/>
              </a:rPr>
              <a:t>-Сти</a:t>
            </a:r>
            <a:r>
              <a:rPr lang="ru-RU" sz="1700" dirty="0">
                <a:solidFill>
                  <a:srgbClr val="0070C0"/>
                </a:solidFill>
                <a:latin typeface="Book Antiqua" pitchFamily="18" charset="0"/>
              </a:rPr>
              <a:t>» как ГЛС против инфекционных болезней ОКИ, ОРИ, пищевые </a:t>
            </a:r>
            <a:r>
              <a:rPr lang="ru-RU" sz="1700" dirty="0" err="1">
                <a:solidFill>
                  <a:srgbClr val="0070C0"/>
                </a:solidFill>
                <a:latin typeface="Book Antiqua" pitchFamily="18" charset="0"/>
              </a:rPr>
              <a:t>токсикоинфекции</a:t>
            </a:r>
            <a:r>
              <a:rPr lang="ru-RU" sz="1700" dirty="0">
                <a:solidFill>
                  <a:srgbClr val="0070C0"/>
                </a:solidFill>
                <a:latin typeface="Book Antiqua" pitchFamily="18" charset="0"/>
              </a:rPr>
              <a:t>, алкогольные отравления и вирусные </a:t>
            </a:r>
            <a:r>
              <a:rPr lang="ru-RU" sz="1700" dirty="0" smtClean="0">
                <a:solidFill>
                  <a:srgbClr val="0070C0"/>
                </a:solidFill>
                <a:latin typeface="Book Antiqua" pitchFamily="18" charset="0"/>
              </a:rPr>
              <a:t>гепатиты;</a:t>
            </a:r>
            <a:endParaRPr lang="ru-RU" sz="1700" dirty="0">
              <a:solidFill>
                <a:srgbClr val="0070C0"/>
              </a:solidFill>
              <a:latin typeface="Book Antiqua" pitchFamily="18" charset="0"/>
            </a:endParaRPr>
          </a:p>
          <a:p>
            <a:pPr>
              <a:buClr>
                <a:srgbClr val="C00000"/>
              </a:buClr>
            </a:pPr>
            <a:r>
              <a:rPr lang="ru-RU" sz="1700" dirty="0">
                <a:solidFill>
                  <a:srgbClr val="0070C0"/>
                </a:solidFill>
                <a:latin typeface="Book Antiqua" pitchFamily="18" charset="0"/>
              </a:rPr>
              <a:t>Поддерживать и усилить узнаваемость бренда, увеличить доверие к ЛС врачей-специалистов с помощью усиленной работы с узкими специалистами в ЛПУ: инфекционистами, педиатрами и аллергологами, работой с ДЛО, а также усиленной визитной </a:t>
            </a:r>
            <a:r>
              <a:rPr lang="ru-RU" sz="1700" dirty="0" smtClean="0">
                <a:solidFill>
                  <a:srgbClr val="0070C0"/>
                </a:solidFill>
                <a:latin typeface="Book Antiqua" pitchFamily="18" charset="0"/>
              </a:rPr>
              <a:t>активности;</a:t>
            </a:r>
          </a:p>
          <a:p>
            <a:pPr>
              <a:buClr>
                <a:srgbClr val="C00000"/>
              </a:buClr>
            </a:pPr>
            <a:r>
              <a:rPr lang="ru-RU" sz="1700" dirty="0">
                <a:solidFill>
                  <a:srgbClr val="0070C0"/>
                </a:solidFill>
                <a:latin typeface="Book Antiqua" pitchFamily="18" charset="0"/>
              </a:rPr>
              <a:t>Продажа ЛС новым потребителям, страдающих ОКИ, отравлениями, пищевой </a:t>
            </a:r>
            <a:r>
              <a:rPr lang="ru-RU" sz="1700" dirty="0" err="1">
                <a:solidFill>
                  <a:srgbClr val="0070C0"/>
                </a:solidFill>
                <a:latin typeface="Book Antiqua" pitchFamily="18" charset="0"/>
              </a:rPr>
              <a:t>токсикоинфекцией</a:t>
            </a:r>
            <a:r>
              <a:rPr lang="ru-RU" sz="1700" dirty="0">
                <a:solidFill>
                  <a:srgbClr val="0070C0"/>
                </a:solidFill>
                <a:latin typeface="Book Antiqua" pitchFamily="18" charset="0"/>
              </a:rPr>
              <a:t>, алкогольными отравлениями и вирусными </a:t>
            </a:r>
            <a:r>
              <a:rPr lang="ru-RU" sz="1700" dirty="0" smtClean="0">
                <a:solidFill>
                  <a:srgbClr val="0070C0"/>
                </a:solidFill>
                <a:latin typeface="Book Antiqua" pitchFamily="18" charset="0"/>
              </a:rPr>
              <a:t>гепатитами;</a:t>
            </a:r>
            <a:endParaRPr lang="ru-RU" sz="1700" dirty="0">
              <a:solidFill>
                <a:srgbClr val="0070C0"/>
              </a:solidFill>
              <a:latin typeface="Book Antiqua" pitchFamily="18" charset="0"/>
            </a:endParaRPr>
          </a:p>
          <a:p>
            <a:pPr>
              <a:buClr>
                <a:srgbClr val="C00000"/>
              </a:buClr>
            </a:pPr>
            <a:r>
              <a:rPr lang="ru-RU" sz="1700" dirty="0">
                <a:solidFill>
                  <a:srgbClr val="0070C0"/>
                </a:solidFill>
                <a:latin typeface="Book Antiqua" pitchFamily="18" charset="0"/>
              </a:rPr>
              <a:t>Постоянный мониторинг действий конкурентов (изменение ассортимента, ценообразование, мотивационные программы для дистрибуторов, маркетинговые мероприятия) для своевременного  реагирования и предупреждения нежелательных </a:t>
            </a:r>
            <a:r>
              <a:rPr lang="ru-RU" sz="1700" dirty="0" smtClean="0">
                <a:solidFill>
                  <a:srgbClr val="0070C0"/>
                </a:solidFill>
                <a:latin typeface="Book Antiqua" pitchFamily="18" charset="0"/>
              </a:rPr>
              <a:t>последствий;</a:t>
            </a:r>
            <a:endParaRPr lang="ru-RU" sz="1700" dirty="0">
              <a:solidFill>
                <a:srgbClr val="0070C0"/>
              </a:solidFill>
              <a:latin typeface="Book Antiqua" pitchFamily="18" charset="0"/>
            </a:endParaRPr>
          </a:p>
          <a:p>
            <a:endParaRPr lang="ru-RU" sz="1600" dirty="0"/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111384" y="6353109"/>
            <a:ext cx="3265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accent2"/>
                </a:solidFill>
              </a:rPr>
              <a:t>www.szubin.ru</a:t>
            </a:r>
            <a:endParaRPr lang="ru-RU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64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Торговая марка </a:t>
            </a:r>
            <a:r>
              <a:rPr lang="en-US" sz="2400" dirty="0" smtClean="0"/>
              <a:t>Post</a:t>
            </a:r>
            <a:r>
              <a:rPr lang="ru-RU" sz="2400" dirty="0" smtClean="0"/>
              <a:t>-</a:t>
            </a:r>
            <a:r>
              <a:rPr lang="en-US" sz="2400" dirty="0" smtClean="0"/>
              <a:t>it</a:t>
            </a:r>
            <a:r>
              <a:rPr lang="ru-RU" sz="2400" dirty="0" smtClean="0"/>
              <a:t>® компании «3М»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ru-RU" sz="2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itchFamily="18" charset="0"/>
              </a:rPr>
              <a:t> Рекомендации для торговой марки:</a:t>
            </a:r>
          </a:p>
          <a:p>
            <a:pPr>
              <a:buClr>
                <a:srgbClr val="C00000"/>
              </a:buClr>
            </a:pPr>
            <a:r>
              <a:rPr lang="ru-RU" sz="1600" dirty="0">
                <a:solidFill>
                  <a:srgbClr val="0070C0"/>
                </a:solidFill>
                <a:latin typeface="Book Antiqua" pitchFamily="18" charset="0"/>
              </a:rPr>
              <a:t>В 2010 году - переход к продуктовой политике, исходя из нужд потребителей</a:t>
            </a:r>
            <a:r>
              <a:rPr lang="ru-RU" sz="1600" dirty="0" smtClean="0">
                <a:solidFill>
                  <a:srgbClr val="0070C0"/>
                </a:solidFill>
                <a:latin typeface="Book Antiqua" pitchFamily="18" charset="0"/>
              </a:rPr>
              <a:t>:</a:t>
            </a:r>
          </a:p>
          <a:p>
            <a:pPr lvl="0">
              <a:buClr>
                <a:srgbClr val="C00000"/>
              </a:buClr>
              <a:buFont typeface="Arial" pitchFamily="34" charset="0"/>
              <a:buChar char="•"/>
            </a:pPr>
            <a:r>
              <a:rPr lang="ru-RU" sz="1600" b="0" dirty="0" smtClean="0">
                <a:solidFill>
                  <a:srgbClr val="0070C0"/>
                </a:solidFill>
                <a:latin typeface="Book Antiqua" pitchFamily="18" charset="0"/>
              </a:rPr>
              <a:t>Проведение </a:t>
            </a:r>
            <a:r>
              <a:rPr lang="ru-RU" sz="1600" b="0" dirty="0">
                <a:solidFill>
                  <a:srgbClr val="0070C0"/>
                </a:solidFill>
                <a:latin typeface="Book Antiqua" pitchFamily="18" charset="0"/>
              </a:rPr>
              <a:t>исследований «голос клиента»: выявление </a:t>
            </a:r>
            <a:r>
              <a:rPr lang="ru-RU" sz="1600" b="0" dirty="0" smtClean="0">
                <a:solidFill>
                  <a:srgbClr val="0070C0"/>
                </a:solidFill>
                <a:latin typeface="Book Antiqua" pitchFamily="18" charset="0"/>
              </a:rPr>
              <a:t>потребительских </a:t>
            </a:r>
            <a:r>
              <a:rPr lang="ru-RU" sz="1600" b="0" dirty="0">
                <a:solidFill>
                  <a:srgbClr val="0070C0"/>
                </a:solidFill>
                <a:latin typeface="Book Antiqua" pitchFamily="18" charset="0"/>
              </a:rPr>
              <a:t>предпочтений, покупательского поведения, восприятия товара и т.п.</a:t>
            </a:r>
          </a:p>
          <a:p>
            <a:pPr lvl="0">
              <a:buClr>
                <a:srgbClr val="C00000"/>
              </a:buClr>
              <a:buFont typeface="Arial" pitchFamily="34" charset="0"/>
              <a:buChar char="•"/>
            </a:pPr>
            <a:r>
              <a:rPr lang="ru-RU" sz="1600" b="0" dirty="0" smtClean="0">
                <a:solidFill>
                  <a:srgbClr val="0070C0"/>
                </a:solidFill>
                <a:latin typeface="Book Antiqua" pitchFamily="18" charset="0"/>
              </a:rPr>
              <a:t>Локализация </a:t>
            </a:r>
            <a:r>
              <a:rPr lang="ru-RU" sz="1600" b="0" dirty="0">
                <a:solidFill>
                  <a:srgbClr val="0070C0"/>
                </a:solidFill>
                <a:latin typeface="Book Antiqua" pitchFamily="18" charset="0"/>
              </a:rPr>
              <a:t>производства с последующей разработкой продуктов, полностью локализованных для российских потребителей</a:t>
            </a:r>
            <a:r>
              <a:rPr lang="ru-RU" sz="1600" b="0" dirty="0" smtClean="0">
                <a:solidFill>
                  <a:srgbClr val="0070C0"/>
                </a:solidFill>
                <a:latin typeface="Book Antiqua" pitchFamily="18" charset="0"/>
              </a:rPr>
              <a:t>.</a:t>
            </a:r>
          </a:p>
          <a:p>
            <a:pPr>
              <a:buClr>
                <a:srgbClr val="C00000"/>
              </a:buClr>
            </a:pPr>
            <a:r>
              <a:rPr lang="ru-RU" sz="1600" dirty="0">
                <a:solidFill>
                  <a:srgbClr val="0070C0"/>
                </a:solidFill>
                <a:latin typeface="Book Antiqua" pitchFamily="18" charset="0"/>
              </a:rPr>
              <a:t>Расширение каналов сбыта за счет розничного сегмента, для чего требуется либо привлечение нового дистрибьютора, либо содействие в развитии имеющегося партнера</a:t>
            </a:r>
            <a:r>
              <a:rPr lang="ru-RU" sz="1600" dirty="0" smtClean="0">
                <a:solidFill>
                  <a:srgbClr val="0070C0"/>
                </a:solidFill>
                <a:latin typeface="Book Antiqua" pitchFamily="18" charset="0"/>
              </a:rPr>
              <a:t>.</a:t>
            </a:r>
          </a:p>
          <a:p>
            <a:pPr lvl="0">
              <a:buClr>
                <a:srgbClr val="C00000"/>
              </a:buClr>
            </a:pPr>
            <a:r>
              <a:rPr lang="ru-RU" sz="1600" dirty="0">
                <a:solidFill>
                  <a:srgbClr val="0070C0"/>
                </a:solidFill>
                <a:latin typeface="Book Antiqua" pitchFamily="18" charset="0"/>
              </a:rPr>
              <a:t>Интегрированные маркетинговые кампании, включающие в себя </a:t>
            </a:r>
            <a:r>
              <a:rPr lang="en-US" sz="1600" dirty="0">
                <a:solidFill>
                  <a:srgbClr val="0070C0"/>
                </a:solidFill>
                <a:latin typeface="Book Antiqua" pitchFamily="18" charset="0"/>
              </a:rPr>
              <a:t>push</a:t>
            </a:r>
            <a:r>
              <a:rPr lang="ru-RU" sz="1600" dirty="0">
                <a:solidFill>
                  <a:srgbClr val="0070C0"/>
                </a:solidFill>
                <a:latin typeface="Book Antiqua" pitchFamily="18" charset="0"/>
              </a:rPr>
              <a:t>- и </a:t>
            </a:r>
            <a:r>
              <a:rPr lang="en-US" sz="1600" dirty="0">
                <a:solidFill>
                  <a:srgbClr val="0070C0"/>
                </a:solidFill>
                <a:latin typeface="Book Antiqua" pitchFamily="18" charset="0"/>
              </a:rPr>
              <a:t>pull</a:t>
            </a:r>
            <a:r>
              <a:rPr lang="ru-RU" sz="1600" dirty="0">
                <a:solidFill>
                  <a:srgbClr val="0070C0"/>
                </a:solidFill>
                <a:latin typeface="Book Antiqua" pitchFamily="18" charset="0"/>
              </a:rPr>
              <a:t>-стратегии:</a:t>
            </a:r>
          </a:p>
          <a:p>
            <a:pPr lvl="1">
              <a:buClr>
                <a:srgbClr val="C00000"/>
              </a:buClr>
            </a:pPr>
            <a:r>
              <a:rPr lang="ru-RU" sz="1600" dirty="0" err="1">
                <a:solidFill>
                  <a:srgbClr val="0070C0"/>
                </a:solidFill>
                <a:latin typeface="Book Antiqua" pitchFamily="18" charset="0"/>
              </a:rPr>
              <a:t>Сэмплинг</a:t>
            </a:r>
            <a:r>
              <a:rPr lang="ru-RU" sz="1600" dirty="0">
                <a:solidFill>
                  <a:srgbClr val="0070C0"/>
                </a:solidFill>
                <a:latin typeface="Book Antiqua" pitchFamily="18" charset="0"/>
              </a:rPr>
              <a:t>-кампании;</a:t>
            </a:r>
          </a:p>
          <a:p>
            <a:pPr lvl="1">
              <a:buClr>
                <a:srgbClr val="C00000"/>
              </a:buClr>
            </a:pPr>
            <a:r>
              <a:rPr lang="ru-RU" sz="1600" dirty="0">
                <a:solidFill>
                  <a:srgbClr val="0070C0"/>
                </a:solidFill>
                <a:latin typeface="Book Antiqua" pitchFamily="18" charset="0"/>
              </a:rPr>
              <a:t>Интернет-поддержка (бизнес-сайт, промо-сайты, баннеры, и т.п.);</a:t>
            </a:r>
          </a:p>
          <a:p>
            <a:pPr lvl="1">
              <a:buClr>
                <a:srgbClr val="C00000"/>
              </a:buClr>
            </a:pPr>
            <a:r>
              <a:rPr lang="ru-RU" sz="1600" dirty="0">
                <a:solidFill>
                  <a:srgbClr val="0070C0"/>
                </a:solidFill>
                <a:latin typeface="Book Antiqua" pitchFamily="18" charset="0"/>
              </a:rPr>
              <a:t>Работа с поисковыми системами (оптимизация по ключевым словам);</a:t>
            </a:r>
          </a:p>
          <a:p>
            <a:pPr lvl="1">
              <a:buClr>
                <a:srgbClr val="C00000"/>
              </a:buClr>
            </a:pPr>
            <a:r>
              <a:rPr lang="ru-RU" sz="1600" dirty="0">
                <a:solidFill>
                  <a:srgbClr val="0070C0"/>
                </a:solidFill>
                <a:latin typeface="Book Antiqua" pitchFamily="18" charset="0"/>
              </a:rPr>
              <a:t>Работа с интернет-магазинами канцелярских товаров для оптимизации ассортимента и поиска;</a:t>
            </a:r>
          </a:p>
          <a:p>
            <a:pPr lvl="1">
              <a:buClr>
                <a:srgbClr val="C00000"/>
              </a:buClr>
            </a:pPr>
            <a:r>
              <a:rPr lang="ru-RU" sz="1600" dirty="0">
                <a:solidFill>
                  <a:srgbClr val="0070C0"/>
                </a:solidFill>
                <a:latin typeface="Book Antiqua" pitchFamily="18" charset="0"/>
              </a:rPr>
              <a:t>Продвижение продукции </a:t>
            </a:r>
            <a:r>
              <a:rPr lang="en-US" sz="1600" dirty="0">
                <a:solidFill>
                  <a:srgbClr val="0070C0"/>
                </a:solidFill>
                <a:latin typeface="Book Antiqua" pitchFamily="18" charset="0"/>
              </a:rPr>
              <a:t>Post</a:t>
            </a:r>
            <a:r>
              <a:rPr lang="ru-RU" sz="1600" dirty="0">
                <a:solidFill>
                  <a:srgbClr val="0070C0"/>
                </a:solidFill>
                <a:latin typeface="Book Antiqua" pitchFamily="18" charset="0"/>
              </a:rPr>
              <a:t>-</a:t>
            </a:r>
            <a:r>
              <a:rPr lang="en-US" sz="1600" dirty="0">
                <a:solidFill>
                  <a:srgbClr val="0070C0"/>
                </a:solidFill>
                <a:latin typeface="Book Antiqua" pitchFamily="18" charset="0"/>
              </a:rPr>
              <a:t>it</a:t>
            </a:r>
            <a:r>
              <a:rPr lang="ru-RU" sz="1600" dirty="0">
                <a:solidFill>
                  <a:srgbClr val="0070C0"/>
                </a:solidFill>
                <a:latin typeface="Book Antiqua" pitchFamily="18" charset="0"/>
              </a:rPr>
              <a:t>® на профессиональных форумах и в </a:t>
            </a:r>
            <a:r>
              <a:rPr lang="ru-RU" sz="1600" dirty="0" err="1" smtClean="0">
                <a:solidFill>
                  <a:srgbClr val="0070C0"/>
                </a:solidFill>
                <a:latin typeface="Book Antiqua" pitchFamily="18" charset="0"/>
              </a:rPr>
              <a:t>блогах</a:t>
            </a:r>
            <a:r>
              <a:rPr lang="ru-RU" sz="1600" dirty="0" smtClean="0">
                <a:solidFill>
                  <a:srgbClr val="0070C0"/>
                </a:solidFill>
                <a:latin typeface="Book Antiqua" pitchFamily="18" charset="0"/>
              </a:rPr>
              <a:t>.</a:t>
            </a:r>
            <a:endParaRPr lang="ru-RU" sz="1600" dirty="0">
              <a:solidFill>
                <a:srgbClr val="0070C0"/>
              </a:solidFill>
              <a:latin typeface="Book Antiqua" pitchFamily="18" charset="0"/>
            </a:endParaRPr>
          </a:p>
          <a:p>
            <a:endParaRPr lang="ru-RU" sz="1800" dirty="0"/>
          </a:p>
          <a:p>
            <a:pPr lvl="0"/>
            <a:endParaRPr lang="ru-RU" sz="1800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360767" y="6332493"/>
            <a:ext cx="3265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accent2"/>
                </a:solidFill>
              </a:rPr>
              <a:t>www.szubin.ru</a:t>
            </a:r>
            <a:endParaRPr lang="ru-RU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82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ООО «</a:t>
            </a:r>
            <a:r>
              <a:rPr lang="ru-RU" sz="3200" dirty="0" err="1" smtClean="0"/>
              <a:t>Нид</a:t>
            </a:r>
            <a:r>
              <a:rPr lang="ru-RU" sz="3200" dirty="0" smtClean="0"/>
              <a:t> </a:t>
            </a:r>
            <a:r>
              <a:rPr lang="ru-RU" sz="3200" dirty="0" err="1" smtClean="0"/>
              <a:t>Вотерс</a:t>
            </a:r>
            <a:r>
              <a:rPr lang="ru-RU" sz="3200" dirty="0" smtClean="0"/>
              <a:t>» (вода </a:t>
            </a:r>
            <a:r>
              <a:rPr lang="en-US" sz="3200" dirty="0" smtClean="0"/>
              <a:t>Nestle</a:t>
            </a:r>
            <a:r>
              <a:rPr lang="ru-RU" sz="3200" dirty="0" smtClean="0"/>
              <a:t>)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ru-RU" sz="2200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itchFamily="18" charset="0"/>
              </a:rPr>
              <a:t> Рекомендации для компании</a:t>
            </a:r>
            <a:r>
              <a:rPr lang="ru-RU" sz="1600" dirty="0" smtClean="0">
                <a:latin typeface="Book Antiqua" pitchFamily="18" charset="0"/>
              </a:rPr>
              <a:t>:</a:t>
            </a:r>
          </a:p>
          <a:p>
            <a:pPr marL="0" indent="0">
              <a:buClr>
                <a:srgbClr val="C00000"/>
              </a:buClr>
              <a:buNone/>
            </a:pPr>
            <a:r>
              <a:rPr lang="ru-RU" sz="1600" dirty="0" smtClean="0">
                <a:solidFill>
                  <a:srgbClr val="0070C0"/>
                </a:solidFill>
                <a:latin typeface="Book Antiqua" pitchFamily="18" charset="0"/>
              </a:rPr>
              <a:t>Наиболее </a:t>
            </a:r>
            <a:r>
              <a:rPr lang="ru-RU" sz="1600" dirty="0">
                <a:solidFill>
                  <a:srgbClr val="0070C0"/>
                </a:solidFill>
                <a:latin typeface="Book Antiqua" pitchFamily="18" charset="0"/>
              </a:rPr>
              <a:t>привлекательными для увеличения клиентской базы сегментами рынка являются</a:t>
            </a:r>
            <a:r>
              <a:rPr lang="ru-RU" sz="1600" dirty="0" smtClean="0">
                <a:solidFill>
                  <a:srgbClr val="0070C0"/>
                </a:solidFill>
                <a:latin typeface="Book Antiqua" pitchFamily="18" charset="0"/>
              </a:rPr>
              <a:t>:</a:t>
            </a:r>
          </a:p>
          <a:p>
            <a:pPr lvl="0">
              <a:buClr>
                <a:srgbClr val="C00000"/>
              </a:buClr>
            </a:pPr>
            <a:r>
              <a:rPr lang="ru-RU" sz="1600" dirty="0" smtClean="0">
                <a:solidFill>
                  <a:srgbClr val="0070C0"/>
                </a:solidFill>
                <a:latin typeface="Book Antiqua" pitchFamily="18" charset="0"/>
              </a:rPr>
              <a:t>Домохозяйства (семьи с детьми, доход от 20 000 до 40 000 руб./чел.)</a:t>
            </a:r>
          </a:p>
          <a:p>
            <a:pPr lvl="0">
              <a:buClr>
                <a:srgbClr val="C00000"/>
              </a:buClr>
            </a:pPr>
            <a:r>
              <a:rPr lang="ru-RU" sz="1600" dirty="0" smtClean="0">
                <a:solidFill>
                  <a:srgbClr val="0070C0"/>
                </a:solidFill>
                <a:latin typeface="Book Antiqua" pitchFamily="18" charset="0"/>
              </a:rPr>
              <a:t>Компании (малый и средний бизнес, кол-во сотрудников 11-50 чел.)</a:t>
            </a:r>
          </a:p>
          <a:p>
            <a:pPr marL="0" indent="0">
              <a:buClr>
                <a:srgbClr val="C00000"/>
              </a:buClr>
              <a:buNone/>
            </a:pPr>
            <a:r>
              <a:rPr lang="ru-RU" sz="16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</a:p>
          <a:p>
            <a:pPr marL="0" indent="0">
              <a:buClr>
                <a:srgbClr val="C00000"/>
              </a:buClr>
              <a:buNone/>
            </a:pPr>
            <a:r>
              <a:rPr lang="ru-RU" sz="1600" dirty="0" smtClean="0">
                <a:solidFill>
                  <a:srgbClr val="0070C0"/>
                </a:solidFill>
                <a:latin typeface="Book Antiqua" pitchFamily="18" charset="0"/>
              </a:rPr>
              <a:t>Для привлечения новых клиентов, а также для снижения коэффициента текучести клиентов была разработана маркетинговая стратегия, включающая: </a:t>
            </a:r>
          </a:p>
          <a:p>
            <a:pPr lvl="0">
              <a:buClr>
                <a:srgbClr val="C00000"/>
              </a:buClr>
            </a:pPr>
            <a:r>
              <a:rPr lang="ru-RU" sz="1600" dirty="0" smtClean="0">
                <a:solidFill>
                  <a:srgbClr val="0070C0"/>
                </a:solidFill>
                <a:latin typeface="Book Antiqua" pitchFamily="18" charset="0"/>
              </a:rPr>
              <a:t>Повышение стандартов обслуживания благодаря развитию персонала, расширению и обновлению парка оборудования для розлива, оптимизацию маршрутов;</a:t>
            </a:r>
          </a:p>
          <a:p>
            <a:pPr lvl="0">
              <a:buClr>
                <a:srgbClr val="C00000"/>
              </a:buClr>
            </a:pPr>
            <a:r>
              <a:rPr lang="ru-RU" sz="1600" dirty="0" smtClean="0">
                <a:solidFill>
                  <a:srgbClr val="0070C0"/>
                </a:solidFill>
                <a:latin typeface="Book Antiqua" pitchFamily="18" charset="0"/>
              </a:rPr>
              <a:t>Программу привлечения новых клиентов, включающую инструменты прямого маркетинга, рекламу в Интернете и прессе и </a:t>
            </a:r>
            <a:r>
              <a:rPr lang="en-US" sz="1600" dirty="0" smtClean="0">
                <a:solidFill>
                  <a:srgbClr val="0070C0"/>
                </a:solidFill>
                <a:latin typeface="Book Antiqua" pitchFamily="18" charset="0"/>
              </a:rPr>
              <a:t>BTL</a:t>
            </a:r>
            <a:r>
              <a:rPr lang="ru-RU" sz="1600" dirty="0" smtClean="0">
                <a:solidFill>
                  <a:srgbClr val="0070C0"/>
                </a:solidFill>
                <a:latin typeface="Book Antiqua" pitchFamily="18" charset="0"/>
              </a:rPr>
              <a:t>;</a:t>
            </a:r>
          </a:p>
          <a:p>
            <a:pPr lvl="0">
              <a:buClr>
                <a:srgbClr val="C00000"/>
              </a:buClr>
            </a:pPr>
            <a:r>
              <a:rPr lang="ru-RU" sz="1600" dirty="0" smtClean="0">
                <a:solidFill>
                  <a:srgbClr val="0070C0"/>
                </a:solidFill>
                <a:latin typeface="Book Antiqua" pitchFamily="18" charset="0"/>
              </a:rPr>
              <a:t>Программу повышения лояльности существующих клиентов (подарки и специальные акции);</a:t>
            </a:r>
          </a:p>
          <a:p>
            <a:pPr lvl="0">
              <a:buClr>
                <a:srgbClr val="C00000"/>
              </a:buClr>
            </a:pPr>
            <a:r>
              <a:rPr lang="ru-RU" sz="1600" dirty="0" smtClean="0">
                <a:solidFill>
                  <a:srgbClr val="0070C0"/>
                </a:solidFill>
                <a:latin typeface="Book Antiqua" pitchFamily="18" charset="0"/>
              </a:rPr>
              <a:t>Достижение стратегических целей будет контролироваться с помощью регулярных внутреннего маркетингового аудита и маркетинговых исследований.</a:t>
            </a:r>
            <a:endParaRPr lang="ru-RU" sz="1600" dirty="0">
              <a:solidFill>
                <a:srgbClr val="0070C0"/>
              </a:solidFill>
              <a:latin typeface="Book Antiqu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28258" y="6332493"/>
            <a:ext cx="3265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accent2"/>
                </a:solidFill>
              </a:rPr>
              <a:t>www.szubin.ru</a:t>
            </a:r>
            <a:endParaRPr lang="ru-RU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03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Торговая марка «</a:t>
            </a:r>
            <a:r>
              <a:rPr lang="en-US" sz="2800" dirty="0" smtClean="0"/>
              <a:t>Carte Noire</a:t>
            </a:r>
            <a:r>
              <a:rPr lang="ru-RU" sz="2800" dirty="0" smtClean="0"/>
              <a:t>» компании «</a:t>
            </a:r>
            <a:r>
              <a:rPr lang="en-US" sz="2800" dirty="0" smtClean="0"/>
              <a:t>Kraft Foods</a:t>
            </a:r>
            <a:r>
              <a:rPr lang="ru-RU" sz="2800" dirty="0" smtClean="0"/>
              <a:t>»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30288" y="1009263"/>
            <a:ext cx="7961312" cy="5360987"/>
          </a:xfrm>
        </p:spPr>
        <p:txBody>
          <a:bodyPr/>
          <a:lstStyle/>
          <a:p>
            <a:pPr marL="0" indent="0"/>
            <a:r>
              <a:rPr lang="ru-RU" sz="2000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ru-RU" sz="2000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itchFamily="18" charset="0"/>
              </a:rPr>
              <a:t>Возможности развития торговой марки:</a:t>
            </a:r>
            <a:endParaRPr lang="ru-RU" sz="2000" i="1" dirty="0">
              <a:solidFill>
                <a:srgbClr val="FF0000"/>
              </a:solidFill>
              <a:latin typeface="Book Antiqua" pitchFamily="18" charset="0"/>
            </a:endParaRPr>
          </a:p>
          <a:p>
            <a:pPr marL="0" indent="0">
              <a:buClr>
                <a:srgbClr val="C00000"/>
              </a:buClr>
              <a:buNone/>
            </a:pPr>
            <a:r>
              <a:rPr lang="ru-RU" sz="1600" dirty="0">
                <a:solidFill>
                  <a:srgbClr val="0070C0"/>
                </a:solidFill>
                <a:latin typeface="Book Antiqua" pitchFamily="18" charset="0"/>
              </a:rPr>
              <a:t>В ходе анализа внутренней среды </a:t>
            </a:r>
            <a:r>
              <a:rPr lang="ru-RU" sz="1600" dirty="0" smtClean="0">
                <a:solidFill>
                  <a:srgbClr val="0070C0"/>
                </a:solidFill>
                <a:latin typeface="Book Antiqua" pitchFamily="18" charset="0"/>
              </a:rPr>
              <a:t>были </a:t>
            </a:r>
            <a:r>
              <a:rPr lang="ru-RU" sz="1600" dirty="0">
                <a:solidFill>
                  <a:srgbClr val="0070C0"/>
                </a:solidFill>
                <a:latin typeface="Book Antiqua" pitchFamily="18" charset="0"/>
              </a:rPr>
              <a:t>проанализированы сильные и слабые стороны компании, определены  основные направления деятельности, которые помогут реализовать имеющиеся у бренда возможности:</a:t>
            </a:r>
          </a:p>
          <a:p>
            <a:pPr lvl="0">
              <a:buClr>
                <a:srgbClr val="C00000"/>
              </a:buClr>
            </a:pPr>
            <a:r>
              <a:rPr lang="ru-RU" sz="1600" dirty="0">
                <a:solidFill>
                  <a:srgbClr val="0070C0"/>
                </a:solidFill>
                <a:latin typeface="Book Antiqua" pitchFamily="18" charset="0"/>
              </a:rPr>
              <a:t>Активное продвижение </a:t>
            </a:r>
            <a:r>
              <a:rPr lang="en-US" sz="1600" dirty="0">
                <a:solidFill>
                  <a:srgbClr val="0070C0"/>
                </a:solidFill>
                <a:latin typeface="Book Antiqua" pitchFamily="18" charset="0"/>
              </a:rPr>
              <a:t>CN FD </a:t>
            </a:r>
            <a:r>
              <a:rPr lang="ru-RU" sz="1600" dirty="0">
                <a:solidFill>
                  <a:srgbClr val="0070C0"/>
                </a:solidFill>
                <a:latin typeface="Book Antiqua" pitchFamily="18" charset="0"/>
              </a:rPr>
              <a:t>и удержание лидирующих позиций в сегменте растворимого кофе;</a:t>
            </a:r>
          </a:p>
          <a:p>
            <a:pPr lvl="0">
              <a:buClr>
                <a:srgbClr val="C00000"/>
              </a:buClr>
            </a:pPr>
            <a:r>
              <a:rPr lang="ru-RU" sz="1600" dirty="0">
                <a:solidFill>
                  <a:srgbClr val="0070C0"/>
                </a:solidFill>
                <a:latin typeface="Book Antiqua" pitchFamily="18" charset="0"/>
              </a:rPr>
              <a:t>Увеличение числа потребителей за счет достижения понимания  ценностей бренда и увеличения осведомленности потребителей о бренде (расширение рынка), особенно в регионах, – максимальные усилия на повышение узнаваемости торговой марки в Москве и регионах;</a:t>
            </a:r>
          </a:p>
          <a:p>
            <a:pPr lvl="0">
              <a:buClr>
                <a:srgbClr val="C00000"/>
              </a:buClr>
            </a:pPr>
            <a:r>
              <a:rPr lang="ru-RU" sz="1600" dirty="0">
                <a:solidFill>
                  <a:srgbClr val="0070C0"/>
                </a:solidFill>
                <a:latin typeface="Book Antiqua" pitchFamily="18" charset="0"/>
              </a:rPr>
              <a:t>Ускорение роста молотого и зернового </a:t>
            </a:r>
            <a:r>
              <a:rPr lang="en-US" sz="1600" dirty="0">
                <a:solidFill>
                  <a:srgbClr val="0070C0"/>
                </a:solidFill>
                <a:latin typeface="Book Antiqua" pitchFamily="18" charset="0"/>
              </a:rPr>
              <a:t>CN </a:t>
            </a:r>
            <a:r>
              <a:rPr lang="ru-RU" sz="1600" dirty="0">
                <a:solidFill>
                  <a:srgbClr val="0070C0"/>
                </a:solidFill>
                <a:latin typeface="Book Antiqua" pitchFamily="18" charset="0"/>
              </a:rPr>
              <a:t>с целью занятия лидирующих позиций в сегменте натурального кофе (зерна и молотый);</a:t>
            </a:r>
          </a:p>
          <a:p>
            <a:pPr lvl="0">
              <a:buClr>
                <a:srgbClr val="C00000"/>
              </a:buClr>
            </a:pPr>
            <a:r>
              <a:rPr lang="ru-RU" sz="1600" dirty="0">
                <a:solidFill>
                  <a:srgbClr val="0070C0"/>
                </a:solidFill>
                <a:latin typeface="Book Antiqua" pitchFamily="18" charset="0"/>
              </a:rPr>
              <a:t>Повышение лояльности существующих потребителей, их поощрение (различные программы лояльности);</a:t>
            </a:r>
          </a:p>
          <a:p>
            <a:pPr lvl="0">
              <a:buClr>
                <a:srgbClr val="C00000"/>
              </a:buClr>
            </a:pPr>
            <a:r>
              <a:rPr lang="ru-RU" sz="1600" dirty="0">
                <a:solidFill>
                  <a:srgbClr val="0070C0"/>
                </a:solidFill>
                <a:latin typeface="Book Antiqua" pitchFamily="18" charset="0"/>
              </a:rPr>
              <a:t>Незначительное расширение ассортимента продукции - разработка конкурентоспособной (уникальной) упаковки для продукта: выпуск ограниченной партии кофе в упаковке от известного дизайнера Игоря Чапурина </a:t>
            </a:r>
            <a:r>
              <a:rPr lang="en-US" sz="1600" dirty="0">
                <a:solidFill>
                  <a:srgbClr val="0070C0"/>
                </a:solidFill>
                <a:latin typeface="Book Antiqua" pitchFamily="18" charset="0"/>
              </a:rPr>
              <a:t>CN</a:t>
            </a:r>
            <a:r>
              <a:rPr lang="ru-RU" sz="1600" dirty="0">
                <a:solidFill>
                  <a:srgbClr val="0070C0"/>
                </a:solidFill>
                <a:latin typeface="Book Antiqua" pitchFamily="18" charset="0"/>
              </a:rPr>
              <a:t> -  подарочная упаковка (ограниченный тираж);</a:t>
            </a:r>
          </a:p>
          <a:p>
            <a:pPr lvl="0">
              <a:buClr>
                <a:srgbClr val="C00000"/>
              </a:buClr>
            </a:pPr>
            <a:r>
              <a:rPr lang="ru-RU" sz="1600" dirty="0">
                <a:solidFill>
                  <a:srgbClr val="0070C0"/>
                </a:solidFill>
                <a:latin typeface="Book Antiqua" pitchFamily="18" charset="0"/>
              </a:rPr>
              <a:t>Активное продвижение всей продуктовой линейки </a:t>
            </a:r>
            <a:r>
              <a:rPr lang="en-US" sz="1600" dirty="0">
                <a:solidFill>
                  <a:srgbClr val="0070C0"/>
                </a:solidFill>
                <a:latin typeface="Book Antiqua" pitchFamily="18" charset="0"/>
              </a:rPr>
              <a:t>CN FD</a:t>
            </a:r>
            <a:r>
              <a:rPr lang="ru-RU" sz="1600" dirty="0">
                <a:solidFill>
                  <a:srgbClr val="0070C0"/>
                </a:solidFill>
                <a:latin typeface="Book Antiqua" pitchFamily="18" charset="0"/>
              </a:rPr>
              <a:t> в регионах и продовольственных магазинах</a:t>
            </a:r>
          </a:p>
          <a:p>
            <a:pPr marL="0" indent="0">
              <a:buNone/>
            </a:pPr>
            <a:endParaRPr lang="ru-RU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4061410" y="6359189"/>
            <a:ext cx="3265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accent2"/>
                </a:solidFill>
              </a:rPr>
              <a:t>www.szubin.ru</a:t>
            </a:r>
            <a:endParaRPr lang="ru-RU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86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Компания «Эльдорадо»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itchFamily="18" charset="0"/>
              </a:rPr>
              <a:t>Рекомендации для компании:</a:t>
            </a:r>
          </a:p>
          <a:p>
            <a:pPr>
              <a:buClr>
                <a:srgbClr val="C00000"/>
              </a:buClr>
              <a:buNone/>
            </a:pPr>
            <a:r>
              <a:rPr lang="ru-RU" sz="2000" b="0" dirty="0" smtClean="0">
                <a:solidFill>
                  <a:srgbClr val="0070C0"/>
                </a:solidFill>
                <a:latin typeface="Book Antiqua" pitchFamily="18" charset="0"/>
              </a:rPr>
              <a:t>В ходе анализа внутренней среды была выявлена центральная</a:t>
            </a:r>
          </a:p>
          <a:p>
            <a:pPr>
              <a:buClr>
                <a:srgbClr val="C00000"/>
              </a:buClr>
              <a:buNone/>
            </a:pPr>
            <a:r>
              <a:rPr lang="ru-RU" sz="2000" b="0" dirty="0" smtClean="0">
                <a:solidFill>
                  <a:srgbClr val="0070C0"/>
                </a:solidFill>
                <a:latin typeface="Book Antiqua" pitchFamily="18" charset="0"/>
              </a:rPr>
              <a:t>проблема компании:</a:t>
            </a:r>
            <a:endParaRPr lang="ru-RU" sz="2000" dirty="0" smtClean="0">
              <a:solidFill>
                <a:srgbClr val="0070C0"/>
              </a:solidFill>
              <a:latin typeface="Book Antiqua" pitchFamily="18" charset="0"/>
            </a:endParaRPr>
          </a:p>
          <a:p>
            <a:pPr lvl="0">
              <a:buClr>
                <a:srgbClr val="C00000"/>
              </a:buClr>
            </a:pPr>
            <a:r>
              <a:rPr lang="ru-RU" sz="2000" b="0" dirty="0" smtClean="0">
                <a:solidFill>
                  <a:srgbClr val="0070C0"/>
                </a:solidFill>
                <a:latin typeface="Book Antiqua" pitchFamily="18" charset="0"/>
              </a:rPr>
              <a:t>В связи с изменением факторов влияющих на выбор магазина бытовой техники и электроники, компания «Эльдорадо» может потерять значительную часть клиентов.</a:t>
            </a:r>
            <a:endParaRPr lang="ru-RU" sz="2000" dirty="0" smtClean="0">
              <a:solidFill>
                <a:srgbClr val="0070C0"/>
              </a:solidFill>
              <a:latin typeface="Book Antiqua" pitchFamily="18" charset="0"/>
            </a:endParaRPr>
          </a:p>
          <a:p>
            <a:pPr>
              <a:buClr>
                <a:srgbClr val="C00000"/>
              </a:buClr>
            </a:pPr>
            <a:r>
              <a:rPr lang="ru-RU" sz="2000" b="0" dirty="0" smtClean="0">
                <a:solidFill>
                  <a:srgbClr val="0070C0"/>
                </a:solidFill>
                <a:latin typeface="Book Antiqua" pitchFamily="18" charset="0"/>
              </a:rPr>
              <a:t>На основе полученных данных можно выделить такие приоритетные направления для решения наметившихся проблем:</a:t>
            </a:r>
            <a:endParaRPr lang="ru-RU" sz="2000" dirty="0" smtClean="0">
              <a:solidFill>
                <a:srgbClr val="0070C0"/>
              </a:solidFill>
              <a:latin typeface="Book Antiqua" pitchFamily="18" charset="0"/>
            </a:endParaRPr>
          </a:p>
          <a:p>
            <a:pPr lvl="0">
              <a:buClr>
                <a:srgbClr val="C00000"/>
              </a:buClr>
            </a:pPr>
            <a:r>
              <a:rPr lang="ru-RU" sz="2000" b="0" dirty="0" smtClean="0">
                <a:solidFill>
                  <a:srgbClr val="0070C0"/>
                </a:solidFill>
                <a:latin typeface="Book Antiqua" pitchFamily="18" charset="0"/>
              </a:rPr>
              <a:t>Первыми среди конкурентов внедрить CRM-систему для создания базы лояльных клиентов.</a:t>
            </a:r>
            <a:endParaRPr lang="ru-RU" sz="2000" dirty="0" smtClean="0">
              <a:solidFill>
                <a:srgbClr val="0070C0"/>
              </a:solidFill>
              <a:latin typeface="Book Antiqua" pitchFamily="18" charset="0"/>
            </a:endParaRPr>
          </a:p>
          <a:p>
            <a:pPr lvl="0">
              <a:buClr>
                <a:srgbClr val="C00000"/>
              </a:buClr>
            </a:pPr>
            <a:r>
              <a:rPr lang="ru-RU" sz="2000" b="0" dirty="0" smtClean="0">
                <a:solidFill>
                  <a:srgbClr val="0070C0"/>
                </a:solidFill>
                <a:latin typeface="Book Antiqua" pitchFamily="18" charset="0"/>
              </a:rPr>
              <a:t>Увеличить узнаваемость собственных торговых марок и позиционировать их как качественные бренды.</a:t>
            </a:r>
            <a:endParaRPr lang="ru-RU" sz="2000" dirty="0" smtClean="0">
              <a:solidFill>
                <a:srgbClr val="0070C0"/>
              </a:solidFill>
              <a:latin typeface="Book Antiqua" pitchFamily="18" charset="0"/>
            </a:endParaRPr>
          </a:p>
          <a:p>
            <a:pPr lvl="0">
              <a:buClr>
                <a:srgbClr val="C00000"/>
              </a:buClr>
            </a:pPr>
            <a:r>
              <a:rPr lang="ru-RU" sz="2000" b="0" dirty="0" smtClean="0">
                <a:solidFill>
                  <a:srgbClr val="0070C0"/>
                </a:solidFill>
                <a:latin typeface="Book Antiqua" pitchFamily="18" charset="0"/>
              </a:rPr>
              <a:t>Открытие крупноформатных магазинов в городах с населением от 100 до  500 тыс. человек.</a:t>
            </a:r>
            <a:endParaRPr lang="ru-RU" sz="2000" dirty="0" smtClean="0">
              <a:solidFill>
                <a:srgbClr val="0070C0"/>
              </a:solidFill>
              <a:latin typeface="Book Antiqu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68882" y="6347313"/>
            <a:ext cx="3265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accent2"/>
                </a:solidFill>
              </a:rPr>
              <a:t>www.szubin.ru</a:t>
            </a:r>
            <a:endParaRPr lang="ru-RU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3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Компания «</a:t>
            </a:r>
            <a:r>
              <a:rPr lang="en-US" sz="3600" dirty="0" err="1" smtClean="0"/>
              <a:t>Apollophone</a:t>
            </a:r>
            <a:r>
              <a:rPr lang="ru-RU" sz="3600" dirty="0" smtClean="0"/>
              <a:t>»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itchFamily="18" charset="0"/>
              </a:rPr>
              <a:t>Рекомендации для компании:</a:t>
            </a:r>
          </a:p>
          <a:p>
            <a:pPr>
              <a:buClr>
                <a:srgbClr val="C00000"/>
              </a:buClr>
            </a:pPr>
            <a:r>
              <a:rPr lang="ru-RU" sz="1600" dirty="0" smtClean="0">
                <a:solidFill>
                  <a:srgbClr val="0070C0"/>
                </a:solidFill>
                <a:latin typeface="Book Antiqua" pitchFamily="18" charset="0"/>
              </a:rPr>
              <a:t>Дизайн лицевой стороны телефонной карточки должен изменится в течении 2-3 месяцев, с целью стать более выразительным и заметным на прилавке. Надпись «</a:t>
            </a:r>
            <a:r>
              <a:rPr lang="en-US" sz="1600" dirty="0" err="1" smtClean="0">
                <a:solidFill>
                  <a:srgbClr val="0070C0"/>
                </a:solidFill>
                <a:latin typeface="Book Antiqua" pitchFamily="18" charset="0"/>
              </a:rPr>
              <a:t>Apollophone</a:t>
            </a:r>
            <a:r>
              <a:rPr lang="ru-RU" sz="1600" dirty="0" smtClean="0">
                <a:solidFill>
                  <a:srgbClr val="0070C0"/>
                </a:solidFill>
                <a:latin typeface="Book Antiqua" pitchFamily="18" charset="0"/>
              </a:rPr>
              <a:t>» должна стать более заметной. Так же должен быть размешен рекламный </a:t>
            </a:r>
            <a:r>
              <a:rPr lang="ru-RU" sz="1600" dirty="0" err="1" smtClean="0">
                <a:solidFill>
                  <a:srgbClr val="0070C0"/>
                </a:solidFill>
                <a:latin typeface="Book Antiqua" pitchFamily="18" charset="0"/>
              </a:rPr>
              <a:t>слоган</a:t>
            </a:r>
            <a:r>
              <a:rPr lang="ru-RU" sz="1600" dirty="0" smtClean="0">
                <a:solidFill>
                  <a:srgbClr val="0070C0"/>
                </a:solidFill>
                <a:latin typeface="Book Antiqua" pitchFamily="18" charset="0"/>
              </a:rPr>
              <a:t> – звони дешево, слышать лучше – платить меньше и т.д. Задача </a:t>
            </a:r>
            <a:r>
              <a:rPr lang="ru-RU" sz="1600" dirty="0" err="1" smtClean="0">
                <a:solidFill>
                  <a:srgbClr val="0070C0"/>
                </a:solidFill>
                <a:latin typeface="Book Antiqua" pitchFamily="18" charset="0"/>
              </a:rPr>
              <a:t>слогана</a:t>
            </a:r>
            <a:r>
              <a:rPr lang="ru-RU" sz="1600" dirty="0" smtClean="0">
                <a:solidFill>
                  <a:srgbClr val="0070C0"/>
                </a:solidFill>
                <a:latin typeface="Book Antiqua" pitchFamily="18" charset="0"/>
              </a:rPr>
              <a:t> отражать, что предлагает продукт, так как разнообразие карт различного назначения очень велико. </a:t>
            </a:r>
          </a:p>
          <a:p>
            <a:pPr>
              <a:buClr>
                <a:srgbClr val="C00000"/>
              </a:buClr>
            </a:pPr>
            <a:r>
              <a:rPr lang="ru-RU" sz="1600" dirty="0" smtClean="0">
                <a:solidFill>
                  <a:srgbClr val="0070C0"/>
                </a:solidFill>
                <a:latin typeface="Book Antiqua" pitchFamily="18" charset="0"/>
              </a:rPr>
              <a:t>Для удобства целевой аудитории, желающей совершить звонок через оператора, могут быть привлечены операторы - носители языков.</a:t>
            </a:r>
          </a:p>
          <a:p>
            <a:pPr>
              <a:buClr>
                <a:srgbClr val="C00000"/>
              </a:buClr>
            </a:pPr>
            <a:r>
              <a:rPr lang="ru-RU" sz="1600" dirty="0" smtClean="0">
                <a:solidFill>
                  <a:srgbClr val="0070C0"/>
                </a:solidFill>
                <a:latin typeface="Book Antiqua" pitchFamily="18" charset="0"/>
              </a:rPr>
              <a:t> Необходимо создание отдела продаж, целью которого будет привлечение и удержание сетевых клиентов, а так же оптовых игроков рынка. </a:t>
            </a:r>
          </a:p>
          <a:p>
            <a:pPr>
              <a:buClr>
                <a:srgbClr val="C00000"/>
              </a:buClr>
            </a:pPr>
            <a:r>
              <a:rPr lang="ru-RU" sz="1600" dirty="0" smtClean="0">
                <a:solidFill>
                  <a:srgbClr val="0070C0"/>
                </a:solidFill>
                <a:latin typeface="Book Antiqua" pitchFamily="18" charset="0"/>
              </a:rPr>
              <a:t> Отдел продаж ориентировочно должен  состоять из 4 менеджеров по продажам под руководством директора по развитию.  </a:t>
            </a:r>
          </a:p>
          <a:p>
            <a:pPr>
              <a:buClr>
                <a:srgbClr val="C00000"/>
              </a:buClr>
            </a:pPr>
            <a:r>
              <a:rPr lang="ru-RU" sz="1600" dirty="0" smtClean="0">
                <a:solidFill>
                  <a:srgbClr val="0070C0"/>
                </a:solidFill>
                <a:latin typeface="Book Antiqua" pitchFamily="18" charset="0"/>
              </a:rPr>
              <a:t>Не лишним было бы создание отдела </a:t>
            </a:r>
            <a:r>
              <a:rPr lang="ru-RU" sz="1600" dirty="0" err="1" smtClean="0">
                <a:solidFill>
                  <a:srgbClr val="0070C0"/>
                </a:solidFill>
                <a:latin typeface="Book Antiqua" pitchFamily="18" charset="0"/>
              </a:rPr>
              <a:t>мерчендайзинга</a:t>
            </a:r>
            <a:r>
              <a:rPr lang="ru-RU" sz="1600" dirty="0" smtClean="0">
                <a:solidFill>
                  <a:srgbClr val="0070C0"/>
                </a:solidFill>
                <a:latin typeface="Book Antiqua" pitchFamily="18" charset="0"/>
              </a:rPr>
              <a:t>: 3 </a:t>
            </a:r>
            <a:r>
              <a:rPr lang="ru-RU" sz="1600" dirty="0" err="1" smtClean="0">
                <a:solidFill>
                  <a:srgbClr val="0070C0"/>
                </a:solidFill>
                <a:latin typeface="Book Antiqua" pitchFamily="18" charset="0"/>
              </a:rPr>
              <a:t>мерчендайзера</a:t>
            </a:r>
            <a:r>
              <a:rPr lang="ru-RU" sz="1600" dirty="0" smtClean="0">
                <a:solidFill>
                  <a:srgbClr val="0070C0"/>
                </a:solidFill>
                <a:latin typeface="Book Antiqua" pitchFamily="18" charset="0"/>
              </a:rPr>
              <a:t> под руководством менеджера по </a:t>
            </a:r>
            <a:r>
              <a:rPr lang="ru-RU" sz="1600" dirty="0" err="1" smtClean="0">
                <a:solidFill>
                  <a:srgbClr val="0070C0"/>
                </a:solidFill>
                <a:latin typeface="Book Antiqua" pitchFamily="18" charset="0"/>
              </a:rPr>
              <a:t>трейд-маркетингу</a:t>
            </a:r>
            <a:r>
              <a:rPr lang="ru-RU" sz="1600" dirty="0" smtClean="0">
                <a:solidFill>
                  <a:srgbClr val="0070C0"/>
                </a:solidFill>
                <a:latin typeface="Book Antiqua" pitchFamily="18" charset="0"/>
              </a:rPr>
              <a:t>. </a:t>
            </a:r>
          </a:p>
          <a:p>
            <a:pPr>
              <a:buClr>
                <a:srgbClr val="C00000"/>
              </a:buClr>
            </a:pPr>
            <a:r>
              <a:rPr lang="ru-RU" sz="1600" dirty="0" smtClean="0">
                <a:solidFill>
                  <a:srgbClr val="0070C0"/>
                </a:solidFill>
                <a:latin typeface="Book Antiqua" pitchFamily="18" charset="0"/>
              </a:rPr>
              <a:t>Всем подразделением в целом будет управлять директор по маркетингу и продажам. Такая структура позволит обеспечить приток новых клиентов для компании, а так же позволит воплотить в жизнь намеченные планы по работе с привлеченными клиентами и достичь плановых объемов продаж.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111386" y="6494558"/>
            <a:ext cx="3265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accent2"/>
                </a:solidFill>
              </a:rPr>
              <a:t>www.szubin.ru</a:t>
            </a:r>
            <a:endParaRPr lang="ru-RU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96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5863" y="278844"/>
            <a:ext cx="7958137" cy="1011237"/>
          </a:xfrm>
        </p:spPr>
        <p:txBody>
          <a:bodyPr/>
          <a:lstStyle/>
          <a:p>
            <a:r>
              <a:rPr lang="ru-RU" sz="2800" i="1" dirty="0" smtClean="0"/>
              <a:t>Представительство </a:t>
            </a:r>
            <a:r>
              <a:rPr lang="en-US" sz="2800" i="1" dirty="0" smtClean="0"/>
              <a:t>LANNACHER </a:t>
            </a:r>
            <a:r>
              <a:rPr lang="ru-RU" sz="2800" i="1" dirty="0" smtClean="0"/>
              <a:t> в России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30288" y="973638"/>
            <a:ext cx="7961312" cy="5360987"/>
          </a:xfrm>
        </p:spPr>
        <p:txBody>
          <a:bodyPr/>
          <a:lstStyle/>
          <a:p>
            <a:r>
              <a:rPr lang="ru-RU" sz="2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itchFamily="18" charset="0"/>
              </a:rPr>
              <a:t>Рекомендации для компании:</a:t>
            </a:r>
            <a:endParaRPr lang="ru-RU" sz="2000" dirty="0" smtClean="0">
              <a:latin typeface="Book Antiqua" pitchFamily="18" charset="0"/>
            </a:endParaRPr>
          </a:p>
          <a:p>
            <a:pPr>
              <a:buClr>
                <a:srgbClr val="C00000"/>
              </a:buClr>
              <a:buNone/>
            </a:pPr>
            <a:r>
              <a:rPr lang="ru-RU" sz="1500" dirty="0" smtClean="0">
                <a:solidFill>
                  <a:srgbClr val="0070C0"/>
                </a:solidFill>
                <a:latin typeface="Book Antiqua" pitchFamily="18" charset="0"/>
              </a:rPr>
              <a:t>Для реализации целей сохранения лидирующих позиций по ключевым продуктам и увеличения доли рынка по дополнительным продуктам необходимо следующее:</a:t>
            </a:r>
          </a:p>
          <a:p>
            <a:pPr>
              <a:buClr>
                <a:srgbClr val="C00000"/>
              </a:buClr>
            </a:pPr>
            <a:r>
              <a:rPr lang="ru-RU" sz="1500" dirty="0" smtClean="0">
                <a:solidFill>
                  <a:srgbClr val="0070C0"/>
                </a:solidFill>
                <a:latin typeface="Book Antiqua" pitchFamily="18" charset="0"/>
              </a:rPr>
              <a:t> </a:t>
            </a:r>
            <a:r>
              <a:rPr lang="en-GB" sz="1500" dirty="0" err="1" smtClean="0">
                <a:solidFill>
                  <a:srgbClr val="0070C0"/>
                </a:solidFill>
                <a:latin typeface="Book Antiqua" pitchFamily="18" charset="0"/>
              </a:rPr>
              <a:t>Поддерживать</a:t>
            </a:r>
            <a:r>
              <a:rPr lang="en-GB" sz="15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en-GB" sz="1500" dirty="0" err="1" smtClean="0">
                <a:solidFill>
                  <a:srgbClr val="0070C0"/>
                </a:solidFill>
                <a:latin typeface="Book Antiqua" pitchFamily="18" charset="0"/>
              </a:rPr>
              <a:t>узнаваемость</a:t>
            </a:r>
            <a:r>
              <a:rPr lang="en-GB" sz="15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en-GB" sz="1500" dirty="0" err="1" smtClean="0">
                <a:solidFill>
                  <a:srgbClr val="0070C0"/>
                </a:solidFill>
                <a:latin typeface="Book Antiqua" pitchFamily="18" charset="0"/>
              </a:rPr>
              <a:t>бренда</a:t>
            </a:r>
            <a:r>
              <a:rPr lang="en-GB" sz="15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en-GB" sz="1500" dirty="0" err="1" smtClean="0">
                <a:solidFill>
                  <a:srgbClr val="0070C0"/>
                </a:solidFill>
                <a:latin typeface="Book Antiqua" pitchFamily="18" charset="0"/>
              </a:rPr>
              <a:t>врачами-специалистами</a:t>
            </a:r>
            <a:endParaRPr lang="ru-RU" sz="1500" dirty="0" smtClean="0">
              <a:solidFill>
                <a:srgbClr val="0070C0"/>
              </a:solidFill>
              <a:latin typeface="Book Antiqua" pitchFamily="18" charset="0"/>
            </a:endParaRPr>
          </a:p>
          <a:p>
            <a:pPr lvl="0">
              <a:buClr>
                <a:srgbClr val="C00000"/>
              </a:buClr>
            </a:pPr>
            <a:r>
              <a:rPr lang="en-GB" sz="1500" dirty="0" err="1" smtClean="0">
                <a:solidFill>
                  <a:srgbClr val="0070C0"/>
                </a:solidFill>
                <a:latin typeface="Book Antiqua" pitchFamily="18" charset="0"/>
              </a:rPr>
              <a:t>Увеличить</a:t>
            </a:r>
            <a:r>
              <a:rPr lang="en-GB" sz="15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en-GB" sz="1500" dirty="0" err="1" smtClean="0">
                <a:solidFill>
                  <a:srgbClr val="0070C0"/>
                </a:solidFill>
                <a:latin typeface="Book Antiqua" pitchFamily="18" charset="0"/>
              </a:rPr>
              <a:t>доверие</a:t>
            </a:r>
            <a:r>
              <a:rPr lang="en-GB" sz="15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en-GB" sz="1500" dirty="0" err="1" smtClean="0">
                <a:solidFill>
                  <a:srgbClr val="0070C0"/>
                </a:solidFill>
                <a:latin typeface="Book Antiqua" pitchFamily="18" charset="0"/>
              </a:rPr>
              <a:t>докторов</a:t>
            </a:r>
            <a:r>
              <a:rPr lang="en-GB" sz="1500" dirty="0" smtClean="0">
                <a:solidFill>
                  <a:srgbClr val="0070C0"/>
                </a:solidFill>
                <a:latin typeface="Book Antiqua" pitchFamily="18" charset="0"/>
              </a:rPr>
              <a:t> к </a:t>
            </a:r>
            <a:r>
              <a:rPr lang="en-GB" sz="1500" dirty="0" err="1" smtClean="0">
                <a:solidFill>
                  <a:srgbClr val="0070C0"/>
                </a:solidFill>
                <a:latin typeface="Book Antiqua" pitchFamily="18" charset="0"/>
              </a:rPr>
              <a:t>марке</a:t>
            </a:r>
            <a:endParaRPr lang="ru-RU" sz="1500" dirty="0" smtClean="0">
              <a:solidFill>
                <a:srgbClr val="0070C0"/>
              </a:solidFill>
              <a:latin typeface="Book Antiqua" pitchFamily="18" charset="0"/>
            </a:endParaRPr>
          </a:p>
          <a:p>
            <a:pPr lvl="0">
              <a:buClr>
                <a:srgbClr val="C00000"/>
              </a:buClr>
            </a:pPr>
            <a:r>
              <a:rPr lang="ru-RU" sz="1500" dirty="0" smtClean="0">
                <a:solidFill>
                  <a:srgbClr val="0070C0"/>
                </a:solidFill>
                <a:latin typeface="Book Antiqua" pitchFamily="18" charset="0"/>
              </a:rPr>
              <a:t>Поддерживать лояльное отношения к препаратам КВ группы лидеров мнений</a:t>
            </a:r>
          </a:p>
          <a:p>
            <a:pPr lvl="0">
              <a:buClr>
                <a:srgbClr val="C00000"/>
              </a:buClr>
            </a:pPr>
            <a:r>
              <a:rPr lang="ru-RU" sz="1500" dirty="0" smtClean="0">
                <a:solidFill>
                  <a:srgbClr val="0070C0"/>
                </a:solidFill>
                <a:latin typeface="Book Antiqua" pitchFamily="18" charset="0"/>
              </a:rPr>
              <a:t>Увеличить узнаваемости бренда населением и врачами широкого профиля</a:t>
            </a:r>
          </a:p>
          <a:p>
            <a:pPr lvl="0">
              <a:buClr>
                <a:srgbClr val="C00000"/>
              </a:buClr>
            </a:pPr>
            <a:r>
              <a:rPr lang="ru-RU" sz="1500" dirty="0" smtClean="0">
                <a:solidFill>
                  <a:srgbClr val="0070C0"/>
                </a:solidFill>
                <a:latin typeface="Book Antiqua" pitchFamily="18" charset="0"/>
              </a:rPr>
              <a:t>Расширить представление ключевых продуктов за счет освоения новых территорий и открытия новых региональных офисов</a:t>
            </a:r>
          </a:p>
          <a:p>
            <a:pPr lvl="0">
              <a:buClr>
                <a:srgbClr val="C00000"/>
              </a:buClr>
            </a:pPr>
            <a:r>
              <a:rPr lang="ru-RU" sz="1500" dirty="0" smtClean="0">
                <a:solidFill>
                  <a:srgbClr val="0070C0"/>
                </a:solidFill>
                <a:latin typeface="Book Antiqua" pitchFamily="18" charset="0"/>
              </a:rPr>
              <a:t>Сформировать положительное мнение ведущих специалистов центров общероссийского значения о новых АД (антидепрессантах)</a:t>
            </a:r>
          </a:p>
          <a:p>
            <a:pPr lvl="0">
              <a:buClr>
                <a:srgbClr val="C00000"/>
              </a:buClr>
            </a:pPr>
            <a:r>
              <a:rPr lang="ru-RU" sz="1500" dirty="0" smtClean="0">
                <a:solidFill>
                  <a:srgbClr val="0070C0"/>
                </a:solidFill>
                <a:latin typeface="Book Antiqua" pitchFamily="18" charset="0"/>
              </a:rPr>
              <a:t>Вести постоянный мониторинг действий конкурентов (изменение ассортимента, ценообразование, мотивационные программы для дистрибуторов, маркетинговые мероприятия) для своевременного реагирования и предупреждения нежелательных последствий.</a:t>
            </a:r>
          </a:p>
          <a:p>
            <a:pPr lvl="0">
              <a:buClr>
                <a:srgbClr val="C00000"/>
              </a:buClr>
            </a:pPr>
            <a:r>
              <a:rPr lang="ru-RU" sz="1500" dirty="0" smtClean="0">
                <a:solidFill>
                  <a:srgbClr val="0070C0"/>
                </a:solidFill>
                <a:latin typeface="Book Antiqua" pitchFamily="18" charset="0"/>
              </a:rPr>
              <a:t>Создать отдел маркетинга с </a:t>
            </a:r>
            <a:r>
              <a:rPr lang="ru-RU" sz="1500" dirty="0" err="1" smtClean="0">
                <a:solidFill>
                  <a:srgbClr val="0070C0"/>
                </a:solidFill>
                <a:latin typeface="Book Antiqua" pitchFamily="18" charset="0"/>
              </a:rPr>
              <a:t>продакт-менеджерами</a:t>
            </a:r>
            <a:r>
              <a:rPr lang="ru-RU" sz="1500" dirty="0" smtClean="0">
                <a:solidFill>
                  <a:srgbClr val="0070C0"/>
                </a:solidFill>
                <a:latin typeface="Book Antiqua" pitchFamily="18" charset="0"/>
              </a:rPr>
              <a:t> по различным позициям.</a:t>
            </a:r>
          </a:p>
          <a:p>
            <a:pPr lvl="0">
              <a:buClr>
                <a:srgbClr val="C00000"/>
              </a:buClr>
            </a:pPr>
            <a:r>
              <a:rPr lang="ru-RU" sz="1500" dirty="0" smtClean="0">
                <a:solidFill>
                  <a:srgbClr val="0070C0"/>
                </a:solidFill>
                <a:latin typeface="Book Antiqua" pitchFamily="18" charset="0"/>
              </a:rPr>
              <a:t>Ввести постоянно действующую систему обучения персонала для повышения квалификации представителей на местах.</a:t>
            </a:r>
          </a:p>
          <a:p>
            <a:pPr>
              <a:buNone/>
            </a:pPr>
            <a:endParaRPr lang="ru-RU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123260" y="6347313"/>
            <a:ext cx="3265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accent2"/>
                </a:solidFill>
              </a:rPr>
              <a:t>www.szubin.ru</a:t>
            </a:r>
            <a:endParaRPr lang="ru-RU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2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i="1" dirty="0" smtClean="0"/>
              <a:t>Авиакомпания «</a:t>
            </a:r>
            <a:r>
              <a:rPr lang="ru-RU" sz="3200" i="1" dirty="0" err="1" smtClean="0"/>
              <a:t>Qatar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Airways</a:t>
            </a:r>
            <a:r>
              <a:rPr lang="ru-RU" sz="3200" i="1" dirty="0" smtClean="0"/>
              <a:t>»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itchFamily="18" charset="0"/>
              </a:rPr>
              <a:t>Рекомендации для компании:</a:t>
            </a:r>
            <a:endParaRPr lang="ru-RU" sz="1400" dirty="0" smtClean="0">
              <a:latin typeface="Book Antiqua" pitchFamily="18" charset="0"/>
            </a:endParaRPr>
          </a:p>
          <a:p>
            <a:pPr>
              <a:buClr>
                <a:srgbClr val="C00000"/>
              </a:buClr>
            </a:pPr>
            <a:r>
              <a:rPr lang="ru-RU" sz="1400" dirty="0" smtClean="0">
                <a:solidFill>
                  <a:srgbClr val="0070C0"/>
                </a:solidFill>
                <a:latin typeface="Book Antiqua" pitchFamily="18" charset="0"/>
              </a:rPr>
              <a:t>В ходе анализа внутренней среды была определена </a:t>
            </a:r>
            <a:r>
              <a:rPr lang="ru-RU" sz="1400" u="sng" dirty="0" smtClean="0">
                <a:solidFill>
                  <a:srgbClr val="0070C0"/>
                </a:solidFill>
                <a:latin typeface="Book Antiqua" pitchFamily="18" charset="0"/>
              </a:rPr>
              <a:t>центральная проблема</a:t>
            </a:r>
            <a:r>
              <a:rPr lang="ru-RU" sz="1400" dirty="0" smtClean="0">
                <a:solidFill>
                  <a:srgbClr val="0070C0"/>
                </a:solidFill>
                <a:latin typeface="Book Antiqua" pitchFamily="18" charset="0"/>
              </a:rPr>
              <a:t> компании: </a:t>
            </a:r>
          </a:p>
          <a:p>
            <a:pPr>
              <a:buClr>
                <a:srgbClr val="C00000"/>
              </a:buClr>
              <a:buNone/>
            </a:pPr>
            <a:r>
              <a:rPr lang="ru-RU" sz="1400" i="1" dirty="0" smtClean="0">
                <a:solidFill>
                  <a:srgbClr val="0070C0"/>
                </a:solidFill>
                <a:latin typeface="Book Antiqua" pitchFamily="18" charset="0"/>
              </a:rPr>
              <a:t> Вследствие плохо выстроенных бизнес процессов (расписание, стыковки), компания </a:t>
            </a:r>
          </a:p>
          <a:p>
            <a:pPr>
              <a:buClr>
                <a:srgbClr val="C00000"/>
              </a:buClr>
              <a:buNone/>
            </a:pPr>
            <a:r>
              <a:rPr lang="ru-RU" sz="1400" i="1" dirty="0" smtClean="0">
                <a:solidFill>
                  <a:srgbClr val="0070C0"/>
                </a:solidFill>
                <a:latin typeface="Book Antiqua" pitchFamily="18" charset="0"/>
              </a:rPr>
              <a:t>теряет свою клиентоориентированность, что приводит к резкому снижению (в </a:t>
            </a:r>
          </a:p>
          <a:p>
            <a:pPr>
              <a:buClr>
                <a:srgbClr val="C00000"/>
              </a:buClr>
              <a:buNone/>
            </a:pPr>
            <a:r>
              <a:rPr lang="ru-RU" sz="1400" i="1" dirty="0" smtClean="0">
                <a:solidFill>
                  <a:srgbClr val="0070C0"/>
                </a:solidFill>
                <a:latin typeface="Book Antiqua" pitchFamily="18" charset="0"/>
              </a:rPr>
              <a:t>дальнейшем потере) доли рынка. </a:t>
            </a:r>
          </a:p>
          <a:p>
            <a:pPr>
              <a:buClr>
                <a:srgbClr val="C00000"/>
              </a:buClr>
              <a:buNone/>
            </a:pPr>
            <a:endParaRPr lang="ru-RU" sz="1400" dirty="0" smtClean="0">
              <a:solidFill>
                <a:srgbClr val="0070C0"/>
              </a:solidFill>
              <a:latin typeface="Book Antiqua" pitchFamily="18" charset="0"/>
            </a:endParaRPr>
          </a:p>
          <a:p>
            <a:pPr>
              <a:buClr>
                <a:srgbClr val="C00000"/>
              </a:buClr>
            </a:pPr>
            <a:r>
              <a:rPr lang="ru-RU" sz="1400" i="1" dirty="0" smtClean="0">
                <a:solidFill>
                  <a:srgbClr val="0070C0"/>
                </a:solidFill>
                <a:latin typeface="Book Antiqua" pitchFamily="18" charset="0"/>
              </a:rPr>
              <a:t> </a:t>
            </a:r>
            <a:r>
              <a:rPr lang="ru-RU" sz="1400" dirty="0" smtClean="0">
                <a:solidFill>
                  <a:srgbClr val="0070C0"/>
                </a:solidFill>
                <a:latin typeface="Book Antiqua" pitchFamily="18" charset="0"/>
              </a:rPr>
              <a:t>Для устранении центральной проблемы, а также укреплении имиджа компании на рынке, укреплению имеющейся доли рынка и последующем ее увеличении были предложены следующие основные направления деятельности:</a:t>
            </a:r>
          </a:p>
          <a:p>
            <a:pPr lvl="0">
              <a:buClr>
                <a:srgbClr val="C00000"/>
              </a:buClr>
            </a:pPr>
            <a:r>
              <a:rPr lang="ru-RU" sz="1400" dirty="0" err="1" smtClean="0">
                <a:solidFill>
                  <a:srgbClr val="0070C0"/>
                </a:solidFill>
                <a:latin typeface="Book Antiqua" pitchFamily="18" charset="0"/>
              </a:rPr>
              <a:t>Реинжиниринг</a:t>
            </a:r>
            <a:r>
              <a:rPr lang="ru-RU" sz="1400" dirty="0" smtClean="0">
                <a:solidFill>
                  <a:srgbClr val="0070C0"/>
                </a:solidFill>
                <a:latin typeface="Book Antiqua" pitchFamily="18" charset="0"/>
              </a:rPr>
              <a:t> работы компании, что выражено в улучшение работы отдела корпоративного планирование с учетом специфики рынка (улучшение стыковок, планирование более удобного расписания), разработка и внедрение CRM;</a:t>
            </a:r>
          </a:p>
          <a:p>
            <a:pPr lvl="0">
              <a:buClr>
                <a:srgbClr val="C00000"/>
              </a:buClr>
            </a:pPr>
            <a:r>
              <a:rPr lang="ru-RU" sz="1400" dirty="0" smtClean="0">
                <a:solidFill>
                  <a:srgbClr val="0070C0"/>
                </a:solidFill>
                <a:latin typeface="Book Antiqua" pitchFamily="18" charset="0"/>
              </a:rPr>
              <a:t>Увеличение доли рынка в Москве и регионах путем создания и продвижения УТП (уникального торгового предложения);</a:t>
            </a:r>
          </a:p>
          <a:p>
            <a:pPr lvl="0">
              <a:buClr>
                <a:srgbClr val="C00000"/>
              </a:buClr>
            </a:pPr>
            <a:r>
              <a:rPr lang="ru-RU" sz="1400" dirty="0" smtClean="0">
                <a:solidFill>
                  <a:srgbClr val="0070C0"/>
                </a:solidFill>
                <a:latin typeface="Book Antiqua" pitchFamily="18" charset="0"/>
              </a:rPr>
              <a:t>Развитие региональных каналов дистрибуции, открытие представительств в регионах/СНГ (Санкт – Петербург, Екатеринбург, Киев). Все расходы несет головной офис.  </a:t>
            </a:r>
          </a:p>
          <a:p>
            <a:pPr lvl="0">
              <a:buClr>
                <a:srgbClr val="C00000"/>
              </a:buClr>
            </a:pPr>
            <a:r>
              <a:rPr lang="ru-RU" sz="1400" dirty="0" smtClean="0">
                <a:solidFill>
                  <a:srgbClr val="0070C0"/>
                </a:solidFill>
                <a:latin typeface="Book Antiqua" pitchFamily="18" charset="0"/>
              </a:rPr>
              <a:t>Дифференциация продукта не ниже уровня конкурентов (предоставление дополнительных опций для пассажиров: лимузин - сервис для бизнес - класса пассажиров, услуга персонального ассистента в аэропорту и т.д.)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60767" y="6332493"/>
            <a:ext cx="3265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accent2"/>
                </a:solidFill>
              </a:rPr>
              <a:t>www.szubin.ru</a:t>
            </a:r>
            <a:endParaRPr lang="ru-RU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81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Препарат  «</a:t>
            </a:r>
            <a:r>
              <a:rPr lang="en-US" sz="3200" dirty="0" err="1" smtClean="0"/>
              <a:t>Livodil</a:t>
            </a:r>
            <a:r>
              <a:rPr lang="ru-RU" sz="3200" dirty="0" smtClean="0"/>
              <a:t>» компании АБ</a:t>
            </a:r>
            <a:r>
              <a:rPr lang="en-US" sz="3200" dirty="0" smtClean="0"/>
              <a:t>C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30288" y="1033013"/>
            <a:ext cx="7961312" cy="5360987"/>
          </a:xfrm>
        </p:spPr>
        <p:txBody>
          <a:bodyPr/>
          <a:lstStyle/>
          <a:p>
            <a:r>
              <a:rPr lang="ru-RU" sz="1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Рекомендации для развития марки:</a:t>
            </a:r>
            <a:endParaRPr lang="ru-RU" sz="1800" dirty="0" smtClean="0">
              <a:solidFill>
                <a:srgbClr val="0070C0"/>
              </a:solidFill>
            </a:endParaRPr>
          </a:p>
          <a:p>
            <a:endParaRPr lang="ru-RU" sz="1200" dirty="0" smtClean="0">
              <a:solidFill>
                <a:srgbClr val="0070C0"/>
              </a:solidFill>
            </a:endParaRPr>
          </a:p>
          <a:p>
            <a:pPr>
              <a:buClr>
                <a:srgbClr val="C00000"/>
              </a:buClr>
            </a:pPr>
            <a:r>
              <a:rPr lang="ru-RU" sz="1400" dirty="0" smtClean="0">
                <a:solidFill>
                  <a:srgbClr val="0070C0"/>
                </a:solidFill>
              </a:rPr>
              <a:t>Анализ показал, что для того что бы компенсировать потери от ДЛО, необходим больший охват ОТС рынка и развитие рынка в направлении заботы о здоровье и защиты печени от вредных воздействий и привлечение новых целевых аудиторий- стратегия расширения рынка.</a:t>
            </a:r>
          </a:p>
          <a:p>
            <a:pPr>
              <a:buClr>
                <a:srgbClr val="C00000"/>
              </a:buClr>
            </a:pPr>
            <a:r>
              <a:rPr lang="ru-RU" sz="1400" dirty="0" smtClean="0">
                <a:solidFill>
                  <a:srgbClr val="0070C0"/>
                </a:solidFill>
              </a:rPr>
              <a:t> Для этого необходимы обширные рекламные кампании, в том числе и обязательно на ТВ. </a:t>
            </a:r>
          </a:p>
          <a:p>
            <a:pPr>
              <a:buClr>
                <a:srgbClr val="C00000"/>
              </a:buClr>
            </a:pPr>
            <a:r>
              <a:rPr lang="ru-RU" sz="1400" dirty="0" smtClean="0">
                <a:solidFill>
                  <a:srgbClr val="0070C0"/>
                </a:solidFill>
              </a:rPr>
              <a:t>Возникла необходимость перераспределения бюджета с целью поиска средств при незначительном увеличении инвестиций.  С этой целью стоить  уменьшить расходы на мед. представителей в данной линии, путем перевода на линии, где их усилия более востребованы (рецептурные препараты)</a:t>
            </a:r>
          </a:p>
          <a:p>
            <a:pPr>
              <a:buClr>
                <a:srgbClr val="C00000"/>
              </a:buClr>
            </a:pPr>
            <a:r>
              <a:rPr lang="ru-RU" sz="1400" dirty="0" smtClean="0">
                <a:solidFill>
                  <a:srgbClr val="0070C0"/>
                </a:solidFill>
              </a:rPr>
              <a:t>Для сохранения уровня выписки у врачей, предполагается ввести качественно новую структуру визитов, с использованием </a:t>
            </a:r>
            <a:r>
              <a:rPr lang="ru-RU" sz="1400" dirty="0" err="1" smtClean="0">
                <a:solidFill>
                  <a:srgbClr val="0070C0"/>
                </a:solidFill>
              </a:rPr>
              <a:t>промо-материалов</a:t>
            </a:r>
            <a:r>
              <a:rPr lang="ru-RU" sz="1400" dirty="0" smtClean="0">
                <a:solidFill>
                  <a:srgbClr val="0070C0"/>
                </a:solidFill>
              </a:rPr>
              <a:t>, а также спонсирование обследования с целью ранней диагностики заболеваний печени в больницах. </a:t>
            </a:r>
          </a:p>
          <a:p>
            <a:pPr>
              <a:buClr>
                <a:srgbClr val="C00000"/>
              </a:buClr>
            </a:pPr>
            <a:r>
              <a:rPr lang="ru-RU" sz="1400" dirty="0" smtClean="0">
                <a:solidFill>
                  <a:srgbClr val="0070C0"/>
                </a:solidFill>
              </a:rPr>
              <a:t>Для достижения приоритетных рекомендаций среди фармацевтов – разработать </a:t>
            </a:r>
            <a:r>
              <a:rPr lang="ru-RU" sz="1400" dirty="0" err="1" smtClean="0">
                <a:solidFill>
                  <a:srgbClr val="0070C0"/>
                </a:solidFill>
              </a:rPr>
              <a:t>промоматериалы</a:t>
            </a:r>
            <a:r>
              <a:rPr lang="ru-RU" sz="1400" dirty="0" smtClean="0">
                <a:solidFill>
                  <a:srgbClr val="0070C0"/>
                </a:solidFill>
              </a:rPr>
              <a:t> с яркими и четко обрисованными портретами пациентов.</a:t>
            </a:r>
          </a:p>
          <a:p>
            <a:pPr>
              <a:buClr>
                <a:srgbClr val="C00000"/>
              </a:buClr>
            </a:pPr>
            <a:r>
              <a:rPr lang="ru-RU" sz="1400" dirty="0" smtClean="0">
                <a:solidFill>
                  <a:srgbClr val="0070C0"/>
                </a:solidFill>
              </a:rPr>
              <a:t>Для успеха рекламных кампаний, рекомендуется провести маркетинговое исследование с целью выявления вкусов и предпочтений новых целевых аудиторий.</a:t>
            </a:r>
          </a:p>
          <a:p>
            <a:pPr>
              <a:buClr>
                <a:srgbClr val="C00000"/>
              </a:buClr>
            </a:pPr>
            <a:r>
              <a:rPr lang="ru-RU" sz="1400" dirty="0" smtClean="0">
                <a:solidFill>
                  <a:srgbClr val="0070C0"/>
                </a:solidFill>
              </a:rPr>
              <a:t>Среди основных рекомендаций - наладить эффективную борьбу с контрафактной продукцией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34544" y="6376954"/>
            <a:ext cx="3265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accent2"/>
                </a:solidFill>
              </a:rPr>
              <a:t>www.szubin.ru</a:t>
            </a:r>
            <a:endParaRPr lang="ru-RU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54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42016" y="1128156"/>
            <a:ext cx="4001984" cy="4750130"/>
          </a:xfrm>
        </p:spPr>
        <p:txBody>
          <a:bodyPr/>
          <a:lstStyle/>
          <a:p>
            <a:pPr algn="ctr">
              <a:buNone/>
            </a:pPr>
            <a:r>
              <a:rPr lang="ru-RU" sz="2800" b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Мы предлагаем </a:t>
            </a:r>
            <a:r>
              <a:rPr lang="ru-RU" sz="2800" b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разработку </a:t>
            </a:r>
            <a:r>
              <a:rPr lang="ru-RU" sz="2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маркетинговой стратегии развития </a:t>
            </a:r>
          </a:p>
          <a:p>
            <a:pPr algn="ctr">
              <a:buNone/>
            </a:pPr>
            <a:r>
              <a:rPr lang="ru-RU" sz="2800" b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Вашей компании </a:t>
            </a:r>
            <a:r>
              <a:rPr lang="ru-RU" sz="2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 </a:t>
            </a:r>
            <a:r>
              <a:rPr lang="ru-RU" sz="2800" b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стратегического маркетингового плана </a:t>
            </a:r>
            <a:endParaRPr lang="ru-RU" sz="2800" b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346418" y="6457784"/>
            <a:ext cx="3265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accent2"/>
                </a:solidFill>
              </a:rPr>
              <a:t>www.szubin.ru</a:t>
            </a:r>
            <a:endParaRPr lang="ru-RU" i="1" dirty="0">
              <a:solidFill>
                <a:schemeClr val="accent2"/>
              </a:solidFill>
            </a:endParaRPr>
          </a:p>
        </p:txBody>
      </p:sp>
      <p:pic>
        <p:nvPicPr>
          <p:cNvPr id="2050" name="Picture 2" descr="C:\Users\szubin\Desktop\СЗубин\фотка_Зубин_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2000"/>
                    </a14:imgEffect>
                    <a14:imgEffect>
                      <a14:brightnessContrast bright="22000" contrast="-1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252" t="7729" r="-5771" b="1"/>
          <a:stretch/>
        </p:blipFill>
        <p:spPr bwMode="auto">
          <a:xfrm>
            <a:off x="-72000" y="0"/>
            <a:ext cx="5184000" cy="68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370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Сеть аптек «</a:t>
            </a:r>
            <a:r>
              <a:rPr lang="ru-RU" dirty="0" err="1" smtClean="0"/>
              <a:t>Ригла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30288" y="949888"/>
            <a:ext cx="7961312" cy="5360987"/>
          </a:xfrm>
        </p:spPr>
        <p:txBody>
          <a:bodyPr/>
          <a:lstStyle/>
          <a:p>
            <a:r>
              <a:rPr lang="ru-RU" sz="135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itchFamily="18" charset="0"/>
              </a:rPr>
              <a:t>План реализации конкурентной  стратегия сети </a:t>
            </a:r>
          </a:p>
          <a:p>
            <a:pPr>
              <a:buClr>
                <a:srgbClr val="C00000"/>
              </a:buClr>
            </a:pPr>
            <a:r>
              <a:rPr lang="ru-RU" sz="1350" u="sng" dirty="0" smtClean="0">
                <a:solidFill>
                  <a:srgbClr val="0070C0"/>
                </a:solidFill>
                <a:latin typeface="Book Antiqua" pitchFamily="18" charset="0"/>
              </a:rPr>
              <a:t>Стратегия</a:t>
            </a:r>
            <a:r>
              <a:rPr lang="ru-RU" sz="1350" dirty="0" smtClean="0">
                <a:solidFill>
                  <a:srgbClr val="0070C0"/>
                </a:solidFill>
                <a:latin typeface="Book Antiqua" pitchFamily="18" charset="0"/>
              </a:rPr>
              <a:t>: широкомасштабное наступление на лидера аптечного сегмента рынка сеть «36,6»</a:t>
            </a:r>
          </a:p>
          <a:p>
            <a:pPr>
              <a:buClr>
                <a:srgbClr val="C00000"/>
              </a:buClr>
            </a:pPr>
            <a:r>
              <a:rPr lang="ru-RU" sz="1350" dirty="0" smtClean="0">
                <a:solidFill>
                  <a:srgbClr val="0070C0"/>
                </a:solidFill>
                <a:latin typeface="Book Antiqua" pitchFamily="18" charset="0"/>
              </a:rPr>
              <a:t>Шаг 1</a:t>
            </a:r>
            <a:r>
              <a:rPr lang="ru-RU" sz="1350" b="0" dirty="0" smtClean="0">
                <a:solidFill>
                  <a:srgbClr val="0070C0"/>
                </a:solidFill>
                <a:latin typeface="Book Antiqua" pitchFamily="18" charset="0"/>
              </a:rPr>
              <a:t> – Проект «Экономная сотня»</a:t>
            </a:r>
          </a:p>
          <a:p>
            <a:pPr>
              <a:buClr>
                <a:srgbClr val="C00000"/>
              </a:buClr>
            </a:pPr>
            <a:r>
              <a:rPr lang="ru-RU" sz="1350" b="0" dirty="0" smtClean="0">
                <a:solidFill>
                  <a:srgbClr val="0070C0"/>
                </a:solidFill>
                <a:latin typeface="Book Antiqua" pitchFamily="18" charset="0"/>
              </a:rPr>
              <a:t>Цель проекта: Предложение 100 товаров по оптимальным ценам с целью стимулирования спроса на продукцию, повышения лояльности к аптечному бренду сети</a:t>
            </a:r>
          </a:p>
          <a:p>
            <a:pPr>
              <a:buClr>
                <a:srgbClr val="C00000"/>
              </a:buClr>
            </a:pPr>
            <a:r>
              <a:rPr lang="ru-RU" sz="1350" dirty="0" smtClean="0">
                <a:solidFill>
                  <a:srgbClr val="0070C0"/>
                </a:solidFill>
                <a:latin typeface="Book Antiqua" pitchFamily="18" charset="0"/>
              </a:rPr>
              <a:t>Шаг2 </a:t>
            </a:r>
            <a:r>
              <a:rPr lang="ru-RU" sz="1350" b="0" dirty="0" smtClean="0">
                <a:solidFill>
                  <a:srgbClr val="0070C0"/>
                </a:solidFill>
                <a:latin typeface="Book Antiqua" pitchFamily="18" charset="0"/>
              </a:rPr>
              <a:t>– Усиление </a:t>
            </a:r>
            <a:r>
              <a:rPr lang="ru-RU" sz="1350" b="0" dirty="0" err="1" smtClean="0">
                <a:solidFill>
                  <a:srgbClr val="0070C0"/>
                </a:solidFill>
                <a:latin typeface="Book Antiqua" pitchFamily="18" charset="0"/>
              </a:rPr>
              <a:t>трейд-маркетинговой</a:t>
            </a:r>
            <a:r>
              <a:rPr lang="ru-RU" sz="1350" b="0" dirty="0" smtClean="0">
                <a:solidFill>
                  <a:srgbClr val="0070C0"/>
                </a:solidFill>
                <a:latin typeface="Book Antiqua" pitchFamily="18" charset="0"/>
              </a:rPr>
              <a:t> и рекламной активности</a:t>
            </a:r>
          </a:p>
          <a:p>
            <a:pPr>
              <a:buClr>
                <a:srgbClr val="C00000"/>
              </a:buClr>
            </a:pPr>
            <a:r>
              <a:rPr lang="ru-RU" sz="1350" b="0" dirty="0" smtClean="0">
                <a:solidFill>
                  <a:srgbClr val="0070C0"/>
                </a:solidFill>
                <a:latin typeface="Book Antiqua" pitchFamily="18" charset="0"/>
              </a:rPr>
              <a:t>Цель: агрессивное маркетинговое воздействие с целью стимулирования продаж для достижения стратегических целей по товарообороту, привлечения дополнительного трафика, повышения лояльности к бренду.</a:t>
            </a:r>
          </a:p>
          <a:p>
            <a:pPr>
              <a:buClr>
                <a:srgbClr val="C00000"/>
              </a:buClr>
            </a:pPr>
            <a:r>
              <a:rPr lang="ru-RU" sz="1350" dirty="0" smtClean="0">
                <a:solidFill>
                  <a:srgbClr val="0070C0"/>
                </a:solidFill>
                <a:latin typeface="Book Antiqua" pitchFamily="18" charset="0"/>
              </a:rPr>
              <a:t>Шаг 3</a:t>
            </a:r>
            <a:r>
              <a:rPr lang="ru-RU" sz="1350" b="0" dirty="0" smtClean="0">
                <a:solidFill>
                  <a:srgbClr val="0070C0"/>
                </a:solidFill>
                <a:latin typeface="Book Antiqua" pitchFamily="18" charset="0"/>
              </a:rPr>
              <a:t>- Создание дополнительных товарных категорий как конкурентного преимущества, удовлетворяющих спрос различных потребительских групп.</a:t>
            </a:r>
          </a:p>
          <a:p>
            <a:pPr>
              <a:buClr>
                <a:srgbClr val="C00000"/>
              </a:buClr>
            </a:pPr>
            <a:r>
              <a:rPr lang="ru-RU" sz="1350" dirty="0" smtClean="0">
                <a:solidFill>
                  <a:srgbClr val="0070C0"/>
                </a:solidFill>
                <a:latin typeface="Book Antiqua" pitchFamily="18" charset="0"/>
              </a:rPr>
              <a:t>Шаг 4 - </a:t>
            </a:r>
            <a:r>
              <a:rPr lang="ru-RU" sz="1350" b="0" dirty="0" smtClean="0">
                <a:solidFill>
                  <a:srgbClr val="0070C0"/>
                </a:solidFill>
                <a:latin typeface="Book Antiqua" pitchFamily="18" charset="0"/>
              </a:rPr>
              <a:t>Развитие нестандартных программ лояльности</a:t>
            </a:r>
          </a:p>
          <a:p>
            <a:pPr>
              <a:buClr>
                <a:srgbClr val="C00000"/>
              </a:buClr>
            </a:pPr>
            <a:r>
              <a:rPr lang="ru-RU" sz="1350" b="0" dirty="0" smtClean="0">
                <a:solidFill>
                  <a:srgbClr val="0070C0"/>
                </a:solidFill>
                <a:latin typeface="Book Antiqua" pitchFamily="18" charset="0"/>
              </a:rPr>
              <a:t>Цель: повышение уровня лояльности к бренду «</a:t>
            </a:r>
            <a:r>
              <a:rPr lang="ru-RU" sz="1350" b="0" dirty="0" err="1" smtClean="0">
                <a:solidFill>
                  <a:srgbClr val="0070C0"/>
                </a:solidFill>
                <a:latin typeface="Book Antiqua" pitchFamily="18" charset="0"/>
              </a:rPr>
              <a:t>Ригла</a:t>
            </a:r>
            <a:r>
              <a:rPr lang="ru-RU" sz="1350" b="0" dirty="0" smtClean="0">
                <a:solidFill>
                  <a:srgbClr val="0070C0"/>
                </a:solidFill>
                <a:latin typeface="Book Antiqua" pitchFamily="18" charset="0"/>
              </a:rPr>
              <a:t>», повышение узнаваемости бренда</a:t>
            </a:r>
          </a:p>
          <a:p>
            <a:pPr lvl="0">
              <a:buClr>
                <a:srgbClr val="C00000"/>
              </a:buClr>
            </a:pPr>
            <a:r>
              <a:rPr lang="ru-RU" sz="1350" dirty="0" smtClean="0">
                <a:solidFill>
                  <a:srgbClr val="0070C0"/>
                </a:solidFill>
                <a:latin typeface="Book Antiqua" pitchFamily="18" charset="0"/>
              </a:rPr>
              <a:t>Шаг 5</a:t>
            </a:r>
            <a:r>
              <a:rPr lang="ru-RU" sz="1350" b="0" dirty="0" smtClean="0">
                <a:solidFill>
                  <a:srgbClr val="0070C0"/>
                </a:solidFill>
                <a:latin typeface="Book Antiqua" pitchFamily="18" charset="0"/>
              </a:rPr>
              <a:t>- Развитие </a:t>
            </a:r>
            <a:r>
              <a:rPr lang="ru-RU" sz="1350" b="0" dirty="0" err="1" smtClean="0">
                <a:solidFill>
                  <a:srgbClr val="0070C0"/>
                </a:solidFill>
                <a:latin typeface="Book Antiqua" pitchFamily="18" charset="0"/>
              </a:rPr>
              <a:t>мерчандайзинга</a:t>
            </a:r>
            <a:endParaRPr lang="ru-RU" sz="1350" b="0" dirty="0" smtClean="0">
              <a:solidFill>
                <a:srgbClr val="0070C0"/>
              </a:solidFill>
              <a:latin typeface="Book Antiqua" pitchFamily="18" charset="0"/>
            </a:endParaRPr>
          </a:p>
          <a:p>
            <a:pPr>
              <a:buClr>
                <a:srgbClr val="C00000"/>
              </a:buClr>
            </a:pPr>
            <a:r>
              <a:rPr lang="ru-RU" sz="1350" b="0" dirty="0" smtClean="0">
                <a:solidFill>
                  <a:srgbClr val="0070C0"/>
                </a:solidFill>
                <a:latin typeface="Book Antiqua" pitchFamily="18" charset="0"/>
              </a:rPr>
              <a:t>Цель:  Увеличение лояльности потребителя (понятное расположение товаров для потребителя, упрощение процесса покупки); Рост ВД по стратегическим поставщикам (выкладка товаров с лидирующими показателями по ВД на местах приоритетной выкладки – уровень глаз); Рост среднего чека (при формировании предложения – комплексная покупка); Рост доли доходных товарных категорий в общем объеме ассортимента (расположение наиболее доходных категорий в «горячих зонах»)</a:t>
            </a:r>
          </a:p>
          <a:p>
            <a:pPr>
              <a:buClr>
                <a:srgbClr val="C00000"/>
              </a:buClr>
            </a:pPr>
            <a:r>
              <a:rPr lang="ru-RU" sz="1350" dirty="0" smtClean="0">
                <a:solidFill>
                  <a:srgbClr val="0070C0"/>
                </a:solidFill>
                <a:latin typeface="Book Antiqua" pitchFamily="18" charset="0"/>
              </a:rPr>
              <a:t>Шаг 6 </a:t>
            </a:r>
            <a:r>
              <a:rPr lang="ru-RU" sz="1350" b="0" dirty="0" smtClean="0">
                <a:solidFill>
                  <a:srgbClr val="0070C0"/>
                </a:solidFill>
                <a:latin typeface="Book Antiqua" pitchFamily="18" charset="0"/>
              </a:rPr>
              <a:t>– Развитие системы консультирования покупателей .</a:t>
            </a:r>
          </a:p>
          <a:p>
            <a:pPr>
              <a:buClr>
                <a:srgbClr val="C00000"/>
              </a:buClr>
            </a:pPr>
            <a:r>
              <a:rPr lang="ru-RU" sz="1350" b="0" dirty="0" smtClean="0">
                <a:solidFill>
                  <a:srgbClr val="0070C0"/>
                </a:solidFill>
                <a:latin typeface="Book Antiqua" pitchFamily="18" charset="0"/>
              </a:rPr>
              <a:t>Цель: управление продажами, контроль </a:t>
            </a:r>
            <a:r>
              <a:rPr lang="ru-RU" sz="1350" b="0" dirty="0" err="1" smtClean="0">
                <a:solidFill>
                  <a:srgbClr val="0070C0"/>
                </a:solidFill>
                <a:latin typeface="Book Antiqua" pitchFamily="18" charset="0"/>
              </a:rPr>
              <a:t>мерчандайзинга</a:t>
            </a:r>
            <a:r>
              <a:rPr lang="ru-RU" sz="1350" b="0" dirty="0" smtClean="0">
                <a:solidFill>
                  <a:srgbClr val="0070C0"/>
                </a:solidFill>
                <a:latin typeface="Book Antiqua" pitchFamily="18" charset="0"/>
              </a:rPr>
              <a:t>, предоставление качественных услуг для покупателей.</a:t>
            </a:r>
          </a:p>
          <a:p>
            <a:pPr>
              <a:buClr>
                <a:srgbClr val="C00000"/>
              </a:buClr>
            </a:pPr>
            <a:endParaRPr lang="ru-RU" sz="12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60767" y="6332493"/>
            <a:ext cx="3265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accent2"/>
                </a:solidFill>
              </a:rPr>
              <a:t>www.szubin.ru</a:t>
            </a:r>
            <a:endParaRPr lang="ru-RU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9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Контакты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30288" y="949888"/>
            <a:ext cx="7961312" cy="5360987"/>
          </a:xfrm>
        </p:spPr>
        <p:txBody>
          <a:bodyPr/>
          <a:lstStyle/>
          <a:p>
            <a:pPr>
              <a:lnSpc>
                <a:spcPct val="200000"/>
              </a:lnSpc>
              <a:buClr>
                <a:srgbClr val="C00000"/>
              </a:buClr>
            </a:pPr>
            <a:r>
              <a:rPr lang="ru-RU" sz="2400" dirty="0" smtClean="0">
                <a:solidFill>
                  <a:srgbClr val="0070C0"/>
                </a:solidFill>
              </a:rPr>
              <a:t>Телефон </a:t>
            </a:r>
            <a:r>
              <a:rPr lang="ru-RU" sz="2400" dirty="0">
                <a:solidFill>
                  <a:srgbClr val="0070C0"/>
                </a:solidFill>
              </a:rPr>
              <a:t>+7 (499) 391-57-65</a:t>
            </a:r>
            <a:endParaRPr lang="ru-RU" sz="2400" dirty="0" smtClean="0">
              <a:solidFill>
                <a:srgbClr val="0070C0"/>
              </a:solidFill>
            </a:endParaRPr>
          </a:p>
          <a:p>
            <a:pPr>
              <a:lnSpc>
                <a:spcPct val="200000"/>
              </a:lnSpc>
              <a:buClr>
                <a:srgbClr val="C00000"/>
              </a:buClr>
            </a:pPr>
            <a:r>
              <a:rPr lang="en-US" sz="2400" dirty="0" smtClean="0">
                <a:solidFill>
                  <a:srgbClr val="0070C0"/>
                </a:solidFill>
              </a:rPr>
              <a:t>E-mail</a:t>
            </a:r>
            <a:r>
              <a:rPr lang="en-US" sz="2400" dirty="0" smtClean="0">
                <a:solidFill>
                  <a:srgbClr val="0070C0"/>
                </a:solidFill>
              </a:rPr>
              <a:t>: </a:t>
            </a:r>
            <a:r>
              <a:rPr lang="en-US" sz="2400" dirty="0" smtClean="0">
                <a:solidFill>
                  <a:srgbClr val="0070C0"/>
                </a:solidFill>
                <a:hlinkClick r:id="rId2"/>
              </a:rPr>
              <a:t>sizubin@</a:t>
            </a:r>
            <a:r>
              <a:rPr lang="en-US" sz="2400" dirty="0" smtClean="0">
                <a:solidFill>
                  <a:srgbClr val="0070C0"/>
                </a:solidFill>
                <a:hlinkClick r:id="rId2"/>
              </a:rPr>
              <a:t>bitmodern</a:t>
            </a:r>
            <a:r>
              <a:rPr lang="en-US" sz="2400" dirty="0" smtClean="0">
                <a:solidFill>
                  <a:srgbClr val="0070C0"/>
                </a:solidFill>
                <a:hlinkClick r:id="rId2"/>
              </a:rPr>
              <a:t>.ru</a:t>
            </a:r>
            <a:endParaRPr lang="en-US" sz="2400" dirty="0" smtClean="0">
              <a:solidFill>
                <a:srgbClr val="0070C0"/>
              </a:solidFill>
            </a:endParaRPr>
          </a:p>
          <a:p>
            <a:pPr>
              <a:lnSpc>
                <a:spcPct val="200000"/>
              </a:lnSpc>
              <a:buClr>
                <a:srgbClr val="C00000"/>
              </a:buClr>
            </a:pPr>
            <a:r>
              <a:rPr lang="en-US" sz="2400" dirty="0" smtClean="0">
                <a:solidFill>
                  <a:srgbClr val="0070C0"/>
                </a:solidFill>
              </a:rPr>
              <a:t>Skype: </a:t>
            </a:r>
            <a:r>
              <a:rPr lang="en-US" sz="2400" dirty="0" err="1" smtClean="0">
                <a:solidFill>
                  <a:srgbClr val="0070C0"/>
                </a:solidFill>
              </a:rPr>
              <a:t>zubinsi</a:t>
            </a:r>
            <a:endParaRPr lang="en-US" sz="2400" dirty="0" smtClean="0">
              <a:solidFill>
                <a:srgbClr val="0070C0"/>
              </a:solidFill>
            </a:endParaRPr>
          </a:p>
          <a:p>
            <a:pPr>
              <a:lnSpc>
                <a:spcPct val="200000"/>
              </a:lnSpc>
              <a:buClr>
                <a:srgbClr val="C00000"/>
              </a:buClr>
            </a:pPr>
            <a:r>
              <a:rPr lang="ru-RU" sz="2400" dirty="0" smtClean="0">
                <a:solidFill>
                  <a:srgbClr val="0070C0"/>
                </a:solidFill>
              </a:rPr>
              <a:t>Сайт</a:t>
            </a:r>
            <a:r>
              <a:rPr lang="en-US" sz="2400" dirty="0" smtClean="0">
                <a:solidFill>
                  <a:srgbClr val="0070C0"/>
                </a:solidFill>
              </a:rPr>
              <a:t>: </a:t>
            </a:r>
            <a:r>
              <a:rPr lang="en-US" sz="2400" dirty="0" smtClean="0">
                <a:solidFill>
                  <a:srgbClr val="0070C0"/>
                </a:solidFill>
                <a:hlinkClick r:id="rId3"/>
              </a:rPr>
              <a:t>www.bitmodern.ru</a:t>
            </a:r>
            <a:endParaRPr lang="en-US" sz="2400" dirty="0" smtClean="0">
              <a:solidFill>
                <a:srgbClr val="0070C0"/>
              </a:solidFill>
            </a:endParaRPr>
          </a:p>
          <a:p>
            <a:pPr>
              <a:lnSpc>
                <a:spcPct val="200000"/>
              </a:lnSpc>
              <a:buClr>
                <a:srgbClr val="C00000"/>
              </a:buClr>
            </a:pPr>
            <a:endParaRPr lang="ru-RU" sz="2400" dirty="0" smtClean="0">
              <a:solidFill>
                <a:srgbClr val="0070C0"/>
              </a:solidFill>
            </a:endParaRPr>
          </a:p>
          <a:p>
            <a:pPr>
              <a:buClr>
                <a:srgbClr val="C00000"/>
              </a:buClr>
            </a:pPr>
            <a:endParaRPr lang="ru-RU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96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409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3158836" y="696496"/>
            <a:ext cx="5526088" cy="3901073"/>
          </a:xfrm>
          <a:effectLst>
            <a:outerShdw dist="17961" dir="2700000" algn="ctr" rotWithShape="0">
              <a:srgbClr val="F8F8F8">
                <a:alpha val="50000"/>
              </a:srgbClr>
            </a:outerShdw>
          </a:effectLst>
        </p:spPr>
        <p:txBody>
          <a:bodyPr/>
          <a:lstStyle/>
          <a:p>
            <a:r>
              <a:rPr lang="ru-RU" sz="5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Спасибо за</a:t>
            </a:r>
            <a:br>
              <a:rPr lang="ru-RU" sz="5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5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внимание!</a:t>
            </a:r>
            <a:r>
              <a:rPr lang="en-US" sz="5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n-US" sz="5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54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n-US" sz="54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Надеюсь на взаимовыгодное сотрудничество!</a:t>
            </a:r>
            <a:r>
              <a:rPr lang="en-US" sz="2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n-US" sz="2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en-US" sz="24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6" name="Picture 2" descr="C:\Users\szubin\Desktop\СЗубин\фотка_Зубин_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197" t="-8886" r="2197" b="7409"/>
          <a:stretch/>
        </p:blipFill>
        <p:spPr bwMode="auto">
          <a:xfrm>
            <a:off x="-118754" y="1926000"/>
            <a:ext cx="3277590" cy="49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883281" y="6371064"/>
            <a:ext cx="3265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www.szubin.ru</a:t>
            </a:r>
            <a:endParaRPr lang="ru-RU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7778" y="522517"/>
            <a:ext cx="7709951" cy="5213268"/>
          </a:xfrm>
        </p:spPr>
        <p:txBody>
          <a:bodyPr/>
          <a:lstStyle/>
          <a:p>
            <a:pPr algn="ctr">
              <a:buNone/>
            </a:pPr>
            <a:endParaRPr lang="ru-RU" b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ook Antiqua" pitchFamily="18" charset="0"/>
            </a:endParaRPr>
          </a:p>
          <a:p>
            <a:pPr algn="ctr">
              <a:buNone/>
            </a:pPr>
            <a:r>
              <a:rPr lang="ru-RU" b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itchFamily="18" charset="0"/>
              </a:rPr>
              <a:t>Это продукт</a:t>
            </a:r>
            <a:r>
              <a:rPr lang="ru-RU" b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itchFamily="18" charset="0"/>
              </a:rPr>
              <a:t>, который основан на </a:t>
            </a:r>
            <a:r>
              <a:rPr lang="ru-RU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itchFamily="18" charset="0"/>
              </a:rPr>
              <a:t>70</a:t>
            </a:r>
            <a:r>
              <a:rPr lang="en-US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itchFamily="18" charset="0"/>
              </a:rPr>
              <a:t>-</a:t>
            </a:r>
            <a:r>
              <a:rPr lang="ru-RU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itchFamily="18" charset="0"/>
              </a:rPr>
              <a:t>летнем </a:t>
            </a:r>
            <a:r>
              <a:rPr lang="ru-RU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itchFamily="18" charset="0"/>
              </a:rPr>
              <a:t>опыте </a:t>
            </a:r>
            <a:r>
              <a:rPr lang="ru-RU" b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itchFamily="18" charset="0"/>
              </a:rPr>
              <a:t>Нидерландского </a:t>
            </a:r>
            <a:r>
              <a:rPr lang="ru-RU" b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itchFamily="18" charset="0"/>
              </a:rPr>
              <a:t>института </a:t>
            </a:r>
            <a:r>
              <a:rPr lang="ru-RU" b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itchFamily="18" charset="0"/>
              </a:rPr>
              <a:t>маркетинга и </a:t>
            </a:r>
            <a:r>
              <a:rPr lang="ru-RU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itchFamily="18" charset="0"/>
              </a:rPr>
              <a:t>12-летнем </a:t>
            </a:r>
            <a:r>
              <a:rPr lang="ru-RU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itchFamily="18" charset="0"/>
              </a:rPr>
              <a:t>опыте </a:t>
            </a:r>
            <a:r>
              <a:rPr lang="ru-RU" b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itchFamily="18" charset="0"/>
              </a:rPr>
              <a:t>внедрения этого продукта на российском рынке, который мы доработали с учетом </a:t>
            </a:r>
            <a:r>
              <a:rPr lang="ru-RU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itchFamily="18" charset="0"/>
              </a:rPr>
              <a:t>российских</a:t>
            </a:r>
            <a:r>
              <a:rPr lang="ru-RU" b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itchFamily="18" charset="0"/>
              </a:rPr>
              <a:t> реалий.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34214" y="4821377"/>
            <a:ext cx="2159080" cy="1710480"/>
          </a:xfrm>
          <a:prstGeom prst="ellipse">
            <a:avLst/>
          </a:prstGeom>
          <a:ln w="63500" cap="rnd">
            <a:solidFill>
              <a:schemeClr val="bg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2713561" y="6347191"/>
            <a:ext cx="3265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accent2"/>
                </a:solidFill>
              </a:rPr>
              <a:t>www.szubin.ru</a:t>
            </a:r>
            <a:endParaRPr lang="ru-RU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34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2392" y="1033010"/>
            <a:ext cx="5536767" cy="4952154"/>
          </a:xfrm>
        </p:spPr>
        <p:txBody>
          <a:bodyPr/>
          <a:lstStyle/>
          <a:p>
            <a:pPr algn="ctr">
              <a:buNone/>
            </a:pPr>
            <a:r>
              <a:rPr lang="ru-RU" sz="2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Стоя у истоков маркетингового планирования в России, мы </a:t>
            </a:r>
            <a:r>
              <a:rPr lang="ru-RU" sz="28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разработали </a:t>
            </a:r>
            <a:r>
              <a:rPr lang="ru-RU" sz="2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систему таких </a:t>
            </a:r>
            <a:r>
              <a:rPr lang="ru-RU" sz="28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стандартов для </a:t>
            </a:r>
            <a:r>
              <a:rPr lang="ru-RU" sz="2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МП, </a:t>
            </a:r>
            <a:r>
              <a:rPr lang="ru-RU" sz="2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которые</a:t>
            </a:r>
          </a:p>
          <a:p>
            <a:pPr algn="ctr">
              <a:buNone/>
            </a:pPr>
            <a:r>
              <a:rPr lang="ru-RU" sz="2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гарантируют его </a:t>
            </a:r>
            <a:r>
              <a:rPr lang="ru-RU" sz="2800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качество </a:t>
            </a:r>
          </a:p>
          <a:p>
            <a:pPr algn="ctr">
              <a:buNone/>
            </a:pPr>
            <a:r>
              <a:rPr lang="ru-RU" sz="2800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 работоспособность</a:t>
            </a:r>
            <a:r>
              <a:rPr lang="ru-RU" sz="2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</a:t>
            </a:r>
            <a:endParaRPr lang="ru-RU" sz="28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14581"/>
          <a:stretch>
            <a:fillRect/>
          </a:stretch>
        </p:blipFill>
        <p:spPr bwMode="auto">
          <a:xfrm>
            <a:off x="6801235" y="1251832"/>
            <a:ext cx="1879627" cy="2068126"/>
          </a:xfrm>
          <a:prstGeom prst="ellipse">
            <a:avLst/>
          </a:prstGeom>
          <a:ln w="63500" cap="rnd">
            <a:solidFill>
              <a:schemeClr val="bg2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 l="13132"/>
          <a:stretch>
            <a:fillRect/>
          </a:stretch>
        </p:blipFill>
        <p:spPr bwMode="auto">
          <a:xfrm>
            <a:off x="6870732" y="3925212"/>
            <a:ext cx="1890803" cy="2059952"/>
          </a:xfrm>
          <a:prstGeom prst="ellipse">
            <a:avLst/>
          </a:prstGeom>
          <a:ln w="63500" cap="rnd">
            <a:solidFill>
              <a:schemeClr val="bg2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3206388" y="6332493"/>
            <a:ext cx="3265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accent2"/>
                </a:solidFill>
              </a:rPr>
              <a:t>www.szubin.ru</a:t>
            </a:r>
            <a:endParaRPr lang="ru-RU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345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Каждая </a:t>
            </a:r>
            <a:r>
              <a:rPr lang="ru-RU" b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наша </a:t>
            </a:r>
            <a:r>
              <a:rPr lang="ru-RU" b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рекомендация  будет подкреплена </a:t>
            </a:r>
            <a:r>
              <a:rPr lang="ru-RU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четкими и ясными </a:t>
            </a:r>
            <a:r>
              <a:rPr lang="ru-RU" b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аргументами из независимых источников и </a:t>
            </a:r>
            <a:r>
              <a:rPr lang="ru-RU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жесткой логической связью</a:t>
            </a:r>
            <a:r>
              <a:rPr lang="ru-RU" b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между причинами и следствиями, что позволит Вам просто и понятно </a:t>
            </a:r>
            <a:r>
              <a:rPr lang="ru-RU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контролировать</a:t>
            </a:r>
            <a:r>
              <a:rPr lang="ru-RU" b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результаты нашей деятельности.</a:t>
            </a:r>
            <a:endParaRPr lang="ru-RU" b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099509" y="6273118"/>
            <a:ext cx="3265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accent2"/>
                </a:solidFill>
              </a:rPr>
              <a:t>www.szubin.ru</a:t>
            </a:r>
            <a:endParaRPr lang="ru-RU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55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82787" y="914256"/>
            <a:ext cx="7961312" cy="5094658"/>
          </a:xfrm>
        </p:spPr>
        <p:txBody>
          <a:bodyPr/>
          <a:lstStyle/>
          <a:p>
            <a:pPr algn="ctr">
              <a:buNone/>
            </a:pPr>
            <a:r>
              <a:rPr lang="ru-RU" b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Для Вас </a:t>
            </a:r>
            <a:r>
              <a:rPr lang="ru-RU" b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нами </a:t>
            </a:r>
            <a:r>
              <a:rPr lang="ru-RU" b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будут проведены </a:t>
            </a:r>
            <a:r>
              <a:rPr lang="ru-RU" b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маркетинговые исследования, </a:t>
            </a:r>
            <a:r>
              <a:rPr lang="ru-RU" b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 </a:t>
            </a:r>
            <a:r>
              <a:rPr lang="ru-RU" b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помощью </a:t>
            </a:r>
            <a:r>
              <a:rPr lang="ru-RU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специально доработанных </a:t>
            </a:r>
            <a:r>
              <a:rPr lang="ru-RU" b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маркетинговых  </a:t>
            </a:r>
            <a:r>
              <a:rPr lang="ru-RU" b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инструментов </a:t>
            </a:r>
            <a:r>
              <a:rPr lang="ru-RU" b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</a:t>
            </a:r>
            <a:r>
              <a:rPr lang="en-US" b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SWOT</a:t>
            </a:r>
            <a:r>
              <a:rPr lang="ru-RU" b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en-US" b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ABC</a:t>
            </a:r>
            <a:r>
              <a:rPr lang="ru-RU" b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en-US" b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BCG</a:t>
            </a:r>
            <a:r>
              <a:rPr lang="ru-RU" b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и др</a:t>
            </a:r>
            <a:r>
              <a:rPr lang="ru-RU" b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.), это поможет </a:t>
            </a:r>
            <a:r>
              <a:rPr lang="ru-RU" b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выявить </a:t>
            </a:r>
            <a:r>
              <a:rPr lang="ru-RU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неочевидные, незаметные </a:t>
            </a:r>
            <a:r>
              <a:rPr lang="ru-RU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возможности для вашего бизнеса</a:t>
            </a:r>
            <a:r>
              <a:rPr lang="ru-RU" b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и просчитать успешность их реализации.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348891" y="6273118"/>
            <a:ext cx="3265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accent2"/>
                </a:solidFill>
              </a:rPr>
              <a:t>www.szubin.ru</a:t>
            </a:r>
            <a:endParaRPr lang="ru-RU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54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17844" y="0"/>
            <a:ext cx="8176351" cy="5419619"/>
          </a:xfrm>
        </p:spPr>
        <p:txBody>
          <a:bodyPr/>
          <a:lstStyle/>
          <a:p>
            <a:pPr algn="ctr">
              <a:buNone/>
            </a:pPr>
            <a:endParaRPr lang="ru-RU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buNone/>
            </a:pPr>
            <a:endParaRPr lang="ru-RU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buNone/>
            </a:pPr>
            <a:r>
              <a:rPr lang="ru-RU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Преимущества работы </a:t>
            </a:r>
            <a:r>
              <a:rPr lang="ru-RU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 нами </a:t>
            </a:r>
            <a:r>
              <a:rPr lang="ru-RU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сводятся к</a:t>
            </a:r>
          </a:p>
          <a:p>
            <a:pPr algn="ctr">
              <a:buNone/>
            </a:pPr>
            <a:r>
              <a:rPr lang="ru-RU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</a:t>
            </a:r>
          </a:p>
          <a:p>
            <a:pPr algn="ctr">
              <a:buNone/>
            </a:pPr>
            <a:r>
              <a:rPr lang="ru-RU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основным моментам</a:t>
            </a:r>
            <a:r>
              <a:rPr lang="ru-RU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</a:t>
            </a:r>
          </a:p>
          <a:p>
            <a:pPr algn="ctr">
              <a:buNone/>
            </a:pPr>
            <a:endParaRPr lang="ru-RU" sz="200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lvl="3"/>
            <a:r>
              <a:rPr lang="ru-RU" sz="2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12-летний </a:t>
            </a:r>
            <a:r>
              <a:rPr lang="ru-RU" sz="2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опыт</a:t>
            </a:r>
          </a:p>
          <a:p>
            <a:pPr lvl="3"/>
            <a:r>
              <a:rPr lang="ru-RU" sz="2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Погружение в предмет</a:t>
            </a:r>
            <a:endParaRPr lang="ru-RU" sz="280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lvl="3"/>
            <a:r>
              <a:rPr lang="ru-RU" sz="2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Разумная цена</a:t>
            </a:r>
            <a:endParaRPr lang="ru-RU" sz="280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ru-RU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ru-RU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dirty="0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743764" y="5586926"/>
            <a:ext cx="3581400" cy="914400"/>
            <a:chOff x="2309" y="1872"/>
            <a:chExt cx="1915" cy="749"/>
          </a:xfrm>
        </p:grpSpPr>
        <p:pic>
          <p:nvPicPr>
            <p:cNvPr id="6" name="Picture 5" descr="shadow_1_m"/>
            <p:cNvPicPr>
              <a:picLocks noChangeAspect="1" noChangeArrowheads="1"/>
            </p:cNvPicPr>
            <p:nvPr/>
          </p:nvPicPr>
          <p:blipFill>
            <a:blip r:embed="rId3" cstate="print">
              <a:lum bright="18000"/>
            </a:blip>
            <a:srcRect/>
            <a:stretch>
              <a:fillRect/>
            </a:stretch>
          </p:blipFill>
          <p:spPr bwMode="gray">
            <a:xfrm>
              <a:off x="2309" y="2352"/>
              <a:ext cx="1915" cy="269"/>
            </a:xfrm>
            <a:prstGeom prst="rect">
              <a:avLst/>
            </a:prstGeom>
            <a:noFill/>
          </p:spPr>
        </p:pic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2310" y="1872"/>
              <a:ext cx="1901" cy="645"/>
              <a:chOff x="2310" y="1872"/>
              <a:chExt cx="1901" cy="645"/>
            </a:xfrm>
          </p:grpSpPr>
          <p:sp>
            <p:nvSpPr>
              <p:cNvPr id="8" name="Oval 7"/>
              <p:cNvSpPr>
                <a:spLocks noChangeArrowheads="1"/>
              </p:cNvSpPr>
              <p:nvPr/>
            </p:nvSpPr>
            <p:spPr bwMode="gray">
              <a:xfrm>
                <a:off x="2316" y="1872"/>
                <a:ext cx="1895" cy="645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gamma/>
                      <a:shade val="63529"/>
                      <a:invGamma/>
                    </a:srgbClr>
                  </a:gs>
                  <a:gs pos="50000">
                    <a:srgbClr val="C0C0C0"/>
                  </a:gs>
                  <a:gs pos="100000">
                    <a:srgbClr val="C0C0C0">
                      <a:gamma/>
                      <a:shade val="63529"/>
                      <a:invGamma/>
                    </a:srgbClr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" name="Oval 8"/>
              <p:cNvSpPr>
                <a:spLocks noChangeArrowheads="1"/>
              </p:cNvSpPr>
              <p:nvPr/>
            </p:nvSpPr>
            <p:spPr bwMode="gray">
              <a:xfrm>
                <a:off x="2310" y="1872"/>
                <a:ext cx="1901" cy="555"/>
              </a:xfrm>
              <a:prstGeom prst="ellipse">
                <a:avLst/>
              </a:prstGeom>
              <a:gradFill rotWithShape="1">
                <a:gsLst>
                  <a:gs pos="0">
                    <a:srgbClr val="C0C0C0"/>
                  </a:gs>
                  <a:gs pos="100000">
                    <a:srgbClr val="C0C0C0">
                      <a:gamma/>
                      <a:tint val="33725"/>
                      <a:invGamma/>
                    </a:srgbClr>
                  </a:gs>
                </a:gsLst>
                <a:lin ang="5400000" scaled="1"/>
              </a:gradFill>
              <a:ln w="9525" algn="ctr">
                <a:solidFill>
                  <a:srgbClr val="FFFFFF">
                    <a:alpha val="50000"/>
                  </a:srgb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10" name="Freeform 9"/>
          <p:cNvSpPr>
            <a:spLocks/>
          </p:cNvSpPr>
          <p:nvPr/>
        </p:nvSpPr>
        <p:spPr bwMode="gray">
          <a:xfrm>
            <a:off x="1423104" y="1125105"/>
            <a:ext cx="2200275" cy="4800600"/>
          </a:xfrm>
          <a:custGeom>
            <a:avLst/>
            <a:gdLst/>
            <a:ahLst/>
            <a:cxnLst>
              <a:cxn ang="0">
                <a:pos x="682" y="350"/>
              </a:cxn>
              <a:cxn ang="0">
                <a:pos x="720" y="242"/>
              </a:cxn>
              <a:cxn ang="0">
                <a:pos x="660" y="39"/>
              </a:cxn>
              <a:cxn ang="0">
                <a:pos x="409" y="118"/>
              </a:cxn>
              <a:cxn ang="0">
                <a:pos x="330" y="348"/>
              </a:cxn>
              <a:cxn ang="0">
                <a:pos x="319" y="450"/>
              </a:cxn>
              <a:cxn ang="0">
                <a:pos x="42" y="826"/>
              </a:cxn>
              <a:cxn ang="0">
                <a:pos x="126" y="994"/>
              </a:cxn>
              <a:cxn ang="0">
                <a:pos x="397" y="1105"/>
              </a:cxn>
              <a:cxn ang="0">
                <a:pos x="126" y="879"/>
              </a:cxn>
              <a:cxn ang="0">
                <a:pos x="348" y="655"/>
              </a:cxn>
              <a:cxn ang="0">
                <a:pos x="480" y="957"/>
              </a:cxn>
              <a:cxn ang="0">
                <a:pos x="336" y="1212"/>
              </a:cxn>
              <a:cxn ang="0">
                <a:pos x="343" y="1683"/>
              </a:cxn>
              <a:cxn ang="0">
                <a:pos x="462" y="2019"/>
              </a:cxn>
              <a:cxn ang="0">
                <a:pos x="427" y="2716"/>
              </a:cxn>
              <a:cxn ang="0">
                <a:pos x="354" y="2784"/>
              </a:cxn>
              <a:cxn ang="0">
                <a:pos x="376" y="3013"/>
              </a:cxn>
              <a:cxn ang="0">
                <a:pos x="402" y="2959"/>
              </a:cxn>
              <a:cxn ang="0">
                <a:pos x="430" y="2925"/>
              </a:cxn>
              <a:cxn ang="0">
                <a:pos x="628" y="3094"/>
              </a:cxn>
              <a:cxn ang="0">
                <a:pos x="636" y="3036"/>
              </a:cxn>
              <a:cxn ang="0">
                <a:pos x="604" y="2913"/>
              </a:cxn>
              <a:cxn ang="0">
                <a:pos x="619" y="2146"/>
              </a:cxn>
              <a:cxn ang="0">
                <a:pos x="639" y="1968"/>
              </a:cxn>
              <a:cxn ang="0">
                <a:pos x="724" y="1692"/>
              </a:cxn>
              <a:cxn ang="0">
                <a:pos x="772" y="1138"/>
              </a:cxn>
              <a:cxn ang="0">
                <a:pos x="712" y="816"/>
              </a:cxn>
              <a:cxn ang="0">
                <a:pos x="820" y="934"/>
              </a:cxn>
              <a:cxn ang="0">
                <a:pos x="1060" y="838"/>
              </a:cxn>
              <a:cxn ang="0">
                <a:pos x="1314" y="592"/>
              </a:cxn>
              <a:cxn ang="0">
                <a:pos x="1414" y="445"/>
              </a:cxn>
              <a:cxn ang="0">
                <a:pos x="1288" y="501"/>
              </a:cxn>
              <a:cxn ang="0">
                <a:pos x="1234" y="445"/>
              </a:cxn>
              <a:cxn ang="0">
                <a:pos x="1167" y="573"/>
              </a:cxn>
              <a:cxn ang="0">
                <a:pos x="775" y="607"/>
              </a:cxn>
              <a:cxn ang="0">
                <a:pos x="664" y="439"/>
              </a:cxn>
              <a:cxn ang="0">
                <a:pos x="609" y="378"/>
              </a:cxn>
            </a:cxnLst>
            <a:rect l="0" t="0" r="r" b="b"/>
            <a:pathLst>
              <a:path w="1416" h="3094">
                <a:moveTo>
                  <a:pt x="609" y="378"/>
                </a:moveTo>
                <a:cubicBezTo>
                  <a:pt x="609" y="378"/>
                  <a:pt x="645" y="364"/>
                  <a:pt x="682" y="350"/>
                </a:cubicBezTo>
                <a:cubicBezTo>
                  <a:pt x="672" y="314"/>
                  <a:pt x="692" y="278"/>
                  <a:pt x="692" y="278"/>
                </a:cubicBezTo>
                <a:cubicBezTo>
                  <a:pt x="698" y="260"/>
                  <a:pt x="715" y="264"/>
                  <a:pt x="720" y="242"/>
                </a:cubicBezTo>
                <a:cubicBezTo>
                  <a:pt x="746" y="212"/>
                  <a:pt x="730" y="180"/>
                  <a:pt x="720" y="146"/>
                </a:cubicBezTo>
                <a:cubicBezTo>
                  <a:pt x="732" y="106"/>
                  <a:pt x="703" y="61"/>
                  <a:pt x="660" y="39"/>
                </a:cubicBezTo>
                <a:cubicBezTo>
                  <a:pt x="617" y="10"/>
                  <a:pt x="531" y="0"/>
                  <a:pt x="483" y="16"/>
                </a:cubicBezTo>
                <a:cubicBezTo>
                  <a:pt x="435" y="32"/>
                  <a:pt x="422" y="83"/>
                  <a:pt x="409" y="118"/>
                </a:cubicBezTo>
                <a:lnTo>
                  <a:pt x="384" y="223"/>
                </a:lnTo>
                <a:cubicBezTo>
                  <a:pt x="384" y="223"/>
                  <a:pt x="376" y="324"/>
                  <a:pt x="330" y="348"/>
                </a:cubicBezTo>
                <a:cubicBezTo>
                  <a:pt x="386" y="358"/>
                  <a:pt x="415" y="391"/>
                  <a:pt x="415" y="391"/>
                </a:cubicBezTo>
                <a:lnTo>
                  <a:pt x="319" y="450"/>
                </a:lnTo>
                <a:lnTo>
                  <a:pt x="244" y="550"/>
                </a:lnTo>
                <a:lnTo>
                  <a:pt x="42" y="826"/>
                </a:lnTo>
                <a:cubicBezTo>
                  <a:pt x="2" y="886"/>
                  <a:pt x="0" y="892"/>
                  <a:pt x="4" y="907"/>
                </a:cubicBezTo>
                <a:cubicBezTo>
                  <a:pt x="8" y="922"/>
                  <a:pt x="70" y="943"/>
                  <a:pt x="126" y="994"/>
                </a:cubicBezTo>
                <a:lnTo>
                  <a:pt x="368" y="1150"/>
                </a:lnTo>
                <a:lnTo>
                  <a:pt x="397" y="1105"/>
                </a:lnTo>
                <a:lnTo>
                  <a:pt x="265" y="1008"/>
                </a:lnTo>
                <a:lnTo>
                  <a:pt x="126" y="879"/>
                </a:lnTo>
                <a:lnTo>
                  <a:pt x="147" y="841"/>
                </a:lnTo>
                <a:cubicBezTo>
                  <a:pt x="147" y="841"/>
                  <a:pt x="247" y="748"/>
                  <a:pt x="348" y="655"/>
                </a:cubicBezTo>
                <a:cubicBezTo>
                  <a:pt x="384" y="708"/>
                  <a:pt x="404" y="724"/>
                  <a:pt x="426" y="774"/>
                </a:cubicBezTo>
                <a:cubicBezTo>
                  <a:pt x="448" y="824"/>
                  <a:pt x="484" y="902"/>
                  <a:pt x="480" y="957"/>
                </a:cubicBezTo>
                <a:lnTo>
                  <a:pt x="399" y="1102"/>
                </a:lnTo>
                <a:lnTo>
                  <a:pt x="336" y="1212"/>
                </a:lnTo>
                <a:cubicBezTo>
                  <a:pt x="322" y="1244"/>
                  <a:pt x="314" y="1268"/>
                  <a:pt x="315" y="1293"/>
                </a:cubicBezTo>
                <a:cubicBezTo>
                  <a:pt x="316" y="1318"/>
                  <a:pt x="334" y="1618"/>
                  <a:pt x="343" y="1683"/>
                </a:cubicBezTo>
                <a:lnTo>
                  <a:pt x="367" y="1686"/>
                </a:lnTo>
                <a:cubicBezTo>
                  <a:pt x="367" y="1686"/>
                  <a:pt x="414" y="1852"/>
                  <a:pt x="462" y="2019"/>
                </a:cubicBezTo>
                <a:cubicBezTo>
                  <a:pt x="417" y="2130"/>
                  <a:pt x="413" y="2159"/>
                  <a:pt x="409" y="2274"/>
                </a:cubicBezTo>
                <a:cubicBezTo>
                  <a:pt x="405" y="2389"/>
                  <a:pt x="430" y="2635"/>
                  <a:pt x="427" y="2716"/>
                </a:cubicBezTo>
                <a:lnTo>
                  <a:pt x="402" y="2755"/>
                </a:lnTo>
                <a:lnTo>
                  <a:pt x="354" y="2784"/>
                </a:lnTo>
                <a:cubicBezTo>
                  <a:pt x="354" y="2784"/>
                  <a:pt x="347" y="2819"/>
                  <a:pt x="340" y="2854"/>
                </a:cubicBezTo>
                <a:cubicBezTo>
                  <a:pt x="375" y="2899"/>
                  <a:pt x="376" y="3013"/>
                  <a:pt x="376" y="3013"/>
                </a:cubicBezTo>
                <a:lnTo>
                  <a:pt x="393" y="3009"/>
                </a:lnTo>
                <a:lnTo>
                  <a:pt x="402" y="2959"/>
                </a:lnTo>
                <a:lnTo>
                  <a:pt x="424" y="2961"/>
                </a:lnTo>
                <a:lnTo>
                  <a:pt x="430" y="2925"/>
                </a:lnTo>
                <a:lnTo>
                  <a:pt x="487" y="3058"/>
                </a:lnTo>
                <a:cubicBezTo>
                  <a:pt x="520" y="3086"/>
                  <a:pt x="599" y="3091"/>
                  <a:pt x="628" y="3094"/>
                </a:cubicBezTo>
                <a:lnTo>
                  <a:pt x="661" y="3075"/>
                </a:lnTo>
                <a:lnTo>
                  <a:pt x="636" y="3036"/>
                </a:lnTo>
                <a:lnTo>
                  <a:pt x="690" y="3021"/>
                </a:lnTo>
                <a:lnTo>
                  <a:pt x="604" y="2913"/>
                </a:lnTo>
                <a:cubicBezTo>
                  <a:pt x="578" y="2861"/>
                  <a:pt x="574" y="2833"/>
                  <a:pt x="532" y="2710"/>
                </a:cubicBezTo>
                <a:cubicBezTo>
                  <a:pt x="534" y="2582"/>
                  <a:pt x="602" y="2260"/>
                  <a:pt x="619" y="2146"/>
                </a:cubicBezTo>
                <a:cubicBezTo>
                  <a:pt x="635" y="2031"/>
                  <a:pt x="634" y="2055"/>
                  <a:pt x="637" y="2025"/>
                </a:cubicBezTo>
                <a:cubicBezTo>
                  <a:pt x="640" y="1995"/>
                  <a:pt x="642" y="1980"/>
                  <a:pt x="639" y="1968"/>
                </a:cubicBezTo>
                <a:cubicBezTo>
                  <a:pt x="670" y="1830"/>
                  <a:pt x="702" y="1693"/>
                  <a:pt x="702" y="1693"/>
                </a:cubicBezTo>
                <a:lnTo>
                  <a:pt x="724" y="1692"/>
                </a:lnTo>
                <a:cubicBezTo>
                  <a:pt x="724" y="1692"/>
                  <a:pt x="763" y="1505"/>
                  <a:pt x="771" y="1413"/>
                </a:cubicBezTo>
                <a:cubicBezTo>
                  <a:pt x="779" y="1321"/>
                  <a:pt x="778" y="1218"/>
                  <a:pt x="772" y="1138"/>
                </a:cubicBezTo>
                <a:cubicBezTo>
                  <a:pt x="766" y="1082"/>
                  <a:pt x="745" y="994"/>
                  <a:pt x="735" y="934"/>
                </a:cubicBezTo>
                <a:lnTo>
                  <a:pt x="712" y="816"/>
                </a:lnTo>
                <a:lnTo>
                  <a:pt x="735" y="786"/>
                </a:lnTo>
                <a:lnTo>
                  <a:pt x="820" y="934"/>
                </a:lnTo>
                <a:cubicBezTo>
                  <a:pt x="849" y="968"/>
                  <a:pt x="867" y="1006"/>
                  <a:pt x="907" y="990"/>
                </a:cubicBezTo>
                <a:cubicBezTo>
                  <a:pt x="947" y="974"/>
                  <a:pt x="1004" y="894"/>
                  <a:pt x="1060" y="838"/>
                </a:cubicBezTo>
                <a:lnTo>
                  <a:pt x="1204" y="646"/>
                </a:lnTo>
                <a:cubicBezTo>
                  <a:pt x="1246" y="605"/>
                  <a:pt x="1286" y="608"/>
                  <a:pt x="1314" y="592"/>
                </a:cubicBezTo>
                <a:cubicBezTo>
                  <a:pt x="1342" y="576"/>
                  <a:pt x="1357" y="572"/>
                  <a:pt x="1374" y="547"/>
                </a:cubicBezTo>
                <a:cubicBezTo>
                  <a:pt x="1391" y="522"/>
                  <a:pt x="1416" y="462"/>
                  <a:pt x="1414" y="445"/>
                </a:cubicBezTo>
                <a:cubicBezTo>
                  <a:pt x="1401" y="435"/>
                  <a:pt x="1386" y="436"/>
                  <a:pt x="1365" y="445"/>
                </a:cubicBezTo>
                <a:lnTo>
                  <a:pt x="1288" y="501"/>
                </a:lnTo>
                <a:lnTo>
                  <a:pt x="1209" y="528"/>
                </a:lnTo>
                <a:lnTo>
                  <a:pt x="1234" y="445"/>
                </a:lnTo>
                <a:cubicBezTo>
                  <a:pt x="1231" y="435"/>
                  <a:pt x="1203" y="447"/>
                  <a:pt x="1192" y="468"/>
                </a:cubicBezTo>
                <a:lnTo>
                  <a:pt x="1167" y="573"/>
                </a:lnTo>
                <a:cubicBezTo>
                  <a:pt x="1117" y="639"/>
                  <a:pt x="957" y="856"/>
                  <a:pt x="892" y="862"/>
                </a:cubicBezTo>
                <a:cubicBezTo>
                  <a:pt x="852" y="790"/>
                  <a:pt x="801" y="672"/>
                  <a:pt x="775" y="607"/>
                </a:cubicBezTo>
                <a:cubicBezTo>
                  <a:pt x="751" y="543"/>
                  <a:pt x="766" y="508"/>
                  <a:pt x="747" y="480"/>
                </a:cubicBezTo>
                <a:cubicBezTo>
                  <a:pt x="728" y="449"/>
                  <a:pt x="683" y="452"/>
                  <a:pt x="664" y="439"/>
                </a:cubicBezTo>
                <a:cubicBezTo>
                  <a:pt x="645" y="426"/>
                  <a:pt x="643" y="412"/>
                  <a:pt x="634" y="402"/>
                </a:cubicBezTo>
                <a:lnTo>
                  <a:pt x="609" y="378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3823904" y="6316660"/>
            <a:ext cx="3265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accent2"/>
                </a:solidFill>
              </a:rPr>
              <a:t>www.szubin.ru</a:t>
            </a:r>
            <a:endParaRPr lang="ru-RU" i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9954" name="Picture 2"/>
          <p:cNvPicPr>
            <a:picLocks noChangeAspect="1" noChangeArrowheads="1"/>
          </p:cNvPicPr>
          <p:nvPr/>
        </p:nvPicPr>
        <p:blipFill>
          <a:blip r:embed="rId2" cstate="print">
            <a:lum bright="-30000" contrast="-40000"/>
          </a:blip>
          <a:srcRect/>
          <a:stretch>
            <a:fillRect/>
          </a:stretch>
        </p:blipFill>
        <p:spPr bwMode="auto">
          <a:xfrm>
            <a:off x="0" y="-21916"/>
            <a:ext cx="9144000" cy="6879915"/>
          </a:xfrm>
          <a:prstGeom prst="rect">
            <a:avLst/>
          </a:prstGeom>
          <a:noFill/>
          <a:ln w="28575" cap="flat" cmpd="sng" algn="ctr">
            <a:noFill/>
            <a:prstDash val="solid"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0148" y="216187"/>
            <a:ext cx="7961312" cy="5360987"/>
          </a:xfrm>
        </p:spPr>
        <p:txBody>
          <a:bodyPr/>
          <a:lstStyle/>
          <a:p>
            <a:pPr lvl="0" algn="ctr">
              <a:buNone/>
            </a:pPr>
            <a:r>
              <a:rPr lang="ru-RU" sz="3000" b="0" dirty="0" smtClean="0">
                <a:solidFill>
                  <a:schemeClr val="bg1"/>
                </a:solidFill>
                <a:latin typeface="Book Antiqua" pitchFamily="18" charset="0"/>
              </a:rPr>
              <a:t>Для этого </a:t>
            </a:r>
            <a:r>
              <a:rPr lang="ru-RU" sz="3000" b="0" dirty="0" smtClean="0">
                <a:solidFill>
                  <a:schemeClr val="bg1"/>
                </a:solidFill>
                <a:latin typeface="Book Antiqua" pitchFamily="18" charset="0"/>
              </a:rPr>
              <a:t>руководитель команды </a:t>
            </a:r>
            <a:r>
              <a:rPr lang="ru-RU" sz="3000" b="0" dirty="0" smtClean="0">
                <a:solidFill>
                  <a:schemeClr val="bg1"/>
                </a:solidFill>
                <a:latin typeface="Book Antiqua" pitchFamily="18" charset="0"/>
              </a:rPr>
              <a:t>имеет </a:t>
            </a:r>
            <a:r>
              <a:rPr lang="ru-RU" sz="3000" b="0" dirty="0">
                <a:solidFill>
                  <a:schemeClr val="bg1"/>
                </a:solidFill>
                <a:latin typeface="Book Antiqua" pitchFamily="18" charset="0"/>
              </a:rPr>
              <a:t>эксклюзивный опыт участия в разработке и аудите </a:t>
            </a:r>
            <a:r>
              <a:rPr lang="ru-RU" sz="3000" dirty="0">
                <a:solidFill>
                  <a:schemeClr val="bg1"/>
                </a:solidFill>
                <a:latin typeface="Book Antiqua" pitchFamily="18" charset="0"/>
              </a:rPr>
              <a:t>сотен проектов </a:t>
            </a:r>
            <a:r>
              <a:rPr lang="ru-RU" sz="3000" b="0" dirty="0">
                <a:solidFill>
                  <a:schemeClr val="bg1"/>
                </a:solidFill>
                <a:latin typeface="Book Antiqua" pitchFamily="18" charset="0"/>
              </a:rPr>
              <a:t>по маркетинговому планированию </a:t>
            </a:r>
            <a:r>
              <a:rPr lang="ru-RU" sz="3000" dirty="0">
                <a:solidFill>
                  <a:schemeClr val="bg1"/>
                </a:solidFill>
                <a:latin typeface="Book Antiqua" pitchFamily="18" charset="0"/>
              </a:rPr>
              <a:t>ведущих российских и западных компаний </a:t>
            </a:r>
            <a:r>
              <a:rPr lang="ru-RU" sz="3000" b="0" dirty="0">
                <a:solidFill>
                  <a:schemeClr val="bg1"/>
                </a:solidFill>
                <a:latin typeface="Book Antiqua" pitchFamily="18" charset="0"/>
              </a:rPr>
              <a:t>в рамках Нидерландского </a:t>
            </a:r>
            <a:r>
              <a:rPr lang="ru-RU" sz="3000" b="0" dirty="0" smtClean="0">
                <a:solidFill>
                  <a:schemeClr val="bg1"/>
                </a:solidFill>
                <a:latin typeface="Book Antiqua" pitchFamily="18" charset="0"/>
              </a:rPr>
              <a:t>института </a:t>
            </a:r>
            <a:r>
              <a:rPr lang="ru-RU" sz="3000" b="0" dirty="0">
                <a:solidFill>
                  <a:schemeClr val="bg1"/>
                </a:solidFill>
                <a:latin typeface="Book Antiqua" pitchFamily="18" charset="0"/>
              </a:rPr>
              <a:t>маркетинга (</a:t>
            </a:r>
            <a:r>
              <a:rPr lang="en-US" sz="3000" b="0" dirty="0">
                <a:solidFill>
                  <a:schemeClr val="bg1"/>
                </a:solidFill>
                <a:latin typeface="Book Antiqua" pitchFamily="18" charset="0"/>
              </a:rPr>
              <a:t>NIMA</a:t>
            </a:r>
            <a:r>
              <a:rPr lang="ru-RU" sz="3000" b="0" dirty="0">
                <a:solidFill>
                  <a:schemeClr val="bg1"/>
                </a:solidFill>
                <a:latin typeface="Book Antiqua" pitchFamily="18" charset="0"/>
              </a:rPr>
              <a:t>), МЭСИ, Акад. Им. Плеханова и ВШЭ.</a:t>
            </a:r>
            <a:r>
              <a:rPr lang="ru-RU" sz="2400" b="0" dirty="0">
                <a:solidFill>
                  <a:schemeClr val="bg1"/>
                </a:solidFill>
                <a:latin typeface="Book Antiqua" pitchFamily="18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78286" y="6488667"/>
            <a:ext cx="3265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accent2"/>
                </a:solidFill>
              </a:rPr>
              <a:t>www.szubin.ru</a:t>
            </a:r>
            <a:endParaRPr lang="ru-RU" i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6434519" y="2390672"/>
            <a:ext cx="2500159" cy="3774426"/>
            <a:chOff x="3838" y="1442"/>
            <a:chExt cx="1489" cy="2054"/>
          </a:xfrm>
        </p:grpSpPr>
        <p:sp>
          <p:nvSpPr>
            <p:cNvPr id="477212" name="AutoShape 28"/>
            <p:cNvSpPr>
              <a:spLocks noChangeArrowheads="1"/>
            </p:cNvSpPr>
            <p:nvPr/>
          </p:nvSpPr>
          <p:spPr bwMode="gray">
            <a:xfrm>
              <a:off x="3840" y="1442"/>
              <a:ext cx="1487" cy="2054"/>
            </a:xfrm>
            <a:prstGeom prst="roundRect">
              <a:avLst>
                <a:gd name="adj" fmla="val 12574"/>
              </a:avLst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7213" name="AutoShape 29"/>
            <p:cNvSpPr>
              <a:spLocks noChangeArrowheads="1"/>
            </p:cNvSpPr>
            <p:nvPr/>
          </p:nvSpPr>
          <p:spPr bwMode="gray">
            <a:xfrm>
              <a:off x="3838" y="2963"/>
              <a:ext cx="1481" cy="529"/>
            </a:xfrm>
            <a:prstGeom prst="roundRect">
              <a:avLst>
                <a:gd name="adj" fmla="val 32134"/>
              </a:avLst>
            </a:prstGeom>
            <a:gradFill rotWithShape="1">
              <a:gsLst>
                <a:gs pos="0">
                  <a:schemeClr val="folHlink">
                    <a:alpha val="0"/>
                  </a:schemeClr>
                </a:gs>
                <a:gs pos="100000">
                  <a:schemeClr val="folHlink">
                    <a:gamma/>
                    <a:tint val="41176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7214" name="AutoShape 30"/>
            <p:cNvSpPr>
              <a:spLocks noChangeArrowheads="1"/>
            </p:cNvSpPr>
            <p:nvPr/>
          </p:nvSpPr>
          <p:spPr bwMode="gray">
            <a:xfrm>
              <a:off x="3851" y="1448"/>
              <a:ext cx="1462" cy="530"/>
            </a:xfrm>
            <a:prstGeom prst="roundRect">
              <a:avLst>
                <a:gd name="adj" fmla="val 31319"/>
              </a:avLst>
            </a:prstGeom>
            <a:gradFill rotWithShape="1">
              <a:gsLst>
                <a:gs pos="0">
                  <a:schemeClr val="folHlink">
                    <a:gamma/>
                    <a:tint val="33333"/>
                    <a:invGamma/>
                  </a:schemeClr>
                </a:gs>
                <a:gs pos="100000">
                  <a:schemeClr val="folHlink">
                    <a:alpha val="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3822852" y="2919482"/>
            <a:ext cx="2422946" cy="3245615"/>
            <a:chOff x="2234" y="1634"/>
            <a:chExt cx="1489" cy="1862"/>
          </a:xfrm>
        </p:grpSpPr>
        <p:sp>
          <p:nvSpPr>
            <p:cNvPr id="477208" name="AutoShape 24"/>
            <p:cNvSpPr>
              <a:spLocks noChangeArrowheads="1"/>
            </p:cNvSpPr>
            <p:nvPr/>
          </p:nvSpPr>
          <p:spPr bwMode="gray">
            <a:xfrm>
              <a:off x="2236" y="1634"/>
              <a:ext cx="1487" cy="1862"/>
            </a:xfrm>
            <a:prstGeom prst="roundRect">
              <a:avLst>
                <a:gd name="adj" fmla="val 12574"/>
              </a:avLst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7209" name="AutoShape 25"/>
            <p:cNvSpPr>
              <a:spLocks noChangeArrowheads="1"/>
            </p:cNvSpPr>
            <p:nvPr/>
          </p:nvSpPr>
          <p:spPr bwMode="gray">
            <a:xfrm>
              <a:off x="2234" y="3013"/>
              <a:ext cx="1488" cy="479"/>
            </a:xfrm>
            <a:prstGeom prst="roundRect">
              <a:avLst>
                <a:gd name="adj" fmla="val 42588"/>
              </a:avLst>
            </a:prstGeom>
            <a:gradFill rotWithShape="1">
              <a:gsLst>
                <a:gs pos="0">
                  <a:schemeClr val="accent2">
                    <a:alpha val="0"/>
                  </a:schemeClr>
                </a:gs>
                <a:gs pos="100000">
                  <a:schemeClr val="accent2">
                    <a:gamma/>
                    <a:tint val="41176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7210" name="AutoShape 26"/>
            <p:cNvSpPr>
              <a:spLocks noChangeArrowheads="1"/>
            </p:cNvSpPr>
            <p:nvPr/>
          </p:nvSpPr>
          <p:spPr bwMode="gray">
            <a:xfrm>
              <a:off x="2241" y="1640"/>
              <a:ext cx="1475" cy="479"/>
            </a:xfrm>
            <a:prstGeom prst="roundRect">
              <a:avLst>
                <a:gd name="adj" fmla="val 35907"/>
              </a:avLst>
            </a:prstGeom>
            <a:gradFill rotWithShape="1">
              <a:gsLst>
                <a:gs pos="0">
                  <a:schemeClr val="accent2">
                    <a:gamma/>
                    <a:tint val="33333"/>
                    <a:invGamma/>
                  </a:schemeClr>
                </a:gs>
                <a:gs pos="100000">
                  <a:schemeClr val="accent2">
                    <a:alpha val="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1255919" y="3536428"/>
            <a:ext cx="2407817" cy="2628670"/>
            <a:chOff x="797" y="1945"/>
            <a:chExt cx="1489" cy="1584"/>
          </a:xfrm>
        </p:grpSpPr>
        <p:sp>
          <p:nvSpPr>
            <p:cNvPr id="477201" name="AutoShape 17"/>
            <p:cNvSpPr>
              <a:spLocks noChangeArrowheads="1"/>
            </p:cNvSpPr>
            <p:nvPr/>
          </p:nvSpPr>
          <p:spPr bwMode="gray">
            <a:xfrm>
              <a:off x="799" y="1945"/>
              <a:ext cx="1487" cy="1584"/>
            </a:xfrm>
            <a:prstGeom prst="roundRect">
              <a:avLst>
                <a:gd name="adj" fmla="val 12574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7203" name="AutoShape 19"/>
            <p:cNvSpPr>
              <a:spLocks noChangeArrowheads="1"/>
            </p:cNvSpPr>
            <p:nvPr/>
          </p:nvSpPr>
          <p:spPr bwMode="gray">
            <a:xfrm>
              <a:off x="797" y="3118"/>
              <a:ext cx="1488" cy="408"/>
            </a:xfrm>
            <a:prstGeom prst="roundRect">
              <a:avLst>
                <a:gd name="adj" fmla="val 49755"/>
              </a:avLst>
            </a:prstGeom>
            <a:gradFill rotWithShape="1">
              <a:gsLst>
                <a:gs pos="0">
                  <a:schemeClr val="hlink">
                    <a:alpha val="0"/>
                  </a:schemeClr>
                </a:gs>
                <a:gs pos="100000">
                  <a:schemeClr val="hlink">
                    <a:gamma/>
                    <a:tint val="41176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7204" name="AutoShape 20"/>
            <p:cNvSpPr>
              <a:spLocks noChangeArrowheads="1"/>
            </p:cNvSpPr>
            <p:nvPr/>
          </p:nvSpPr>
          <p:spPr bwMode="gray">
            <a:xfrm>
              <a:off x="817" y="1950"/>
              <a:ext cx="1462" cy="408"/>
            </a:xfrm>
            <a:prstGeom prst="roundRect">
              <a:avLst>
                <a:gd name="adj" fmla="val 38727"/>
              </a:avLst>
            </a:prstGeom>
            <a:gradFill rotWithShape="1">
              <a:gsLst>
                <a:gs pos="0">
                  <a:schemeClr val="hlink">
                    <a:gamma/>
                    <a:tint val="3333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77190" name="WordArt 6"/>
          <p:cNvSpPr>
            <a:spLocks noChangeArrowheads="1" noChangeShapeType="1" noTextEdit="1"/>
          </p:cNvSpPr>
          <p:nvPr/>
        </p:nvSpPr>
        <p:spPr bwMode="gray">
          <a:xfrm>
            <a:off x="1477402" y="3585386"/>
            <a:ext cx="452438" cy="4302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i="1" kern="10" dirty="0">
                <a:ln w="9525">
                  <a:noFill/>
                  <a:round/>
                  <a:headEnd/>
                  <a:tailEnd/>
                </a:ln>
                <a:solidFill>
                  <a:srgbClr val="FFFFFF">
                    <a:alpha val="50000"/>
                  </a:srgbClr>
                </a:solidFill>
                <a:latin typeface="Arial Black"/>
              </a:rPr>
              <a:t>01</a:t>
            </a:r>
          </a:p>
        </p:txBody>
      </p:sp>
      <p:sp>
        <p:nvSpPr>
          <p:cNvPr id="477191" name="WordArt 7"/>
          <p:cNvSpPr>
            <a:spLocks noChangeArrowheads="1" noChangeShapeType="1" noTextEdit="1"/>
          </p:cNvSpPr>
          <p:nvPr/>
        </p:nvSpPr>
        <p:spPr bwMode="gray">
          <a:xfrm>
            <a:off x="4095595" y="2953786"/>
            <a:ext cx="45402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i="1" kern="10" dirty="0">
                <a:ln w="9525">
                  <a:noFill/>
                  <a:round/>
                  <a:headEnd/>
                  <a:tailEnd/>
                </a:ln>
                <a:solidFill>
                  <a:srgbClr val="FFFFFF">
                    <a:alpha val="50000"/>
                  </a:srgbClr>
                </a:solidFill>
                <a:latin typeface="Arial Black"/>
              </a:rPr>
              <a:t>02</a:t>
            </a:r>
          </a:p>
        </p:txBody>
      </p:sp>
      <p:sp>
        <p:nvSpPr>
          <p:cNvPr id="477192" name="WordArt 8"/>
          <p:cNvSpPr>
            <a:spLocks noChangeArrowheads="1" noChangeShapeType="1" noTextEdit="1"/>
          </p:cNvSpPr>
          <p:nvPr/>
        </p:nvSpPr>
        <p:spPr bwMode="gray">
          <a:xfrm>
            <a:off x="6532849" y="2491859"/>
            <a:ext cx="45402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i="1" kern="10" dirty="0">
                <a:ln w="9525">
                  <a:noFill/>
                  <a:round/>
                  <a:headEnd/>
                  <a:tailEnd/>
                </a:ln>
                <a:solidFill>
                  <a:srgbClr val="FFFFFF">
                    <a:alpha val="50000"/>
                  </a:srgbClr>
                </a:solidFill>
                <a:latin typeface="Arial Black"/>
              </a:rPr>
              <a:t>03</a:t>
            </a:r>
          </a:p>
        </p:txBody>
      </p:sp>
      <p:sp>
        <p:nvSpPr>
          <p:cNvPr id="477193" name="Text Box 9"/>
          <p:cNvSpPr txBox="1">
            <a:spLocks noChangeArrowheads="1"/>
          </p:cNvSpPr>
          <p:nvPr/>
        </p:nvSpPr>
        <p:spPr bwMode="gray">
          <a:xfrm>
            <a:off x="1373302" y="4252425"/>
            <a:ext cx="2130061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20650" indent="-120650">
              <a:lnSpc>
                <a:spcPct val="90000"/>
              </a:lnSpc>
              <a:spcBef>
                <a:spcPct val="50000"/>
              </a:spcBef>
            </a:pPr>
            <a:r>
              <a:rPr lang="ru-RU" dirty="0" smtClean="0">
                <a:solidFill>
                  <a:schemeClr val="bg1"/>
                </a:solidFill>
              </a:rPr>
              <a:t>возможность понимания места компании на рынке в целом</a:t>
            </a:r>
            <a:endParaRPr lang="en-US" b="0" dirty="0">
              <a:solidFill>
                <a:schemeClr val="bg1"/>
              </a:solidFill>
            </a:endParaRPr>
          </a:p>
        </p:txBody>
      </p:sp>
      <p:sp>
        <p:nvSpPr>
          <p:cNvPr id="477194" name="Text Box 10"/>
          <p:cNvSpPr txBox="1">
            <a:spLocks noChangeArrowheads="1"/>
          </p:cNvSpPr>
          <p:nvPr/>
        </p:nvSpPr>
        <p:spPr bwMode="gray">
          <a:xfrm>
            <a:off x="3910988" y="3472562"/>
            <a:ext cx="2159305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20650" lvl="0" indent="-120650">
              <a:lnSpc>
                <a:spcPct val="90000"/>
              </a:lnSpc>
              <a:spcBef>
                <a:spcPct val="50000"/>
              </a:spcBef>
            </a:pPr>
            <a:r>
              <a:rPr lang="ru-RU" dirty="0" smtClean="0">
                <a:solidFill>
                  <a:schemeClr val="bg1"/>
                </a:solidFill>
              </a:rPr>
              <a:t>возможность использования самых передовых идей из </a:t>
            </a:r>
            <a:r>
              <a:rPr lang="ru-RU" dirty="0" err="1" smtClean="0">
                <a:solidFill>
                  <a:schemeClr val="bg1"/>
                </a:solidFill>
              </a:rPr>
              <a:t>бизнес-опыта</a:t>
            </a:r>
            <a:r>
              <a:rPr lang="ru-RU" dirty="0" smtClean="0">
                <a:solidFill>
                  <a:schemeClr val="bg1"/>
                </a:solidFill>
              </a:rPr>
              <a:t> участников таких программ</a:t>
            </a:r>
          </a:p>
          <a:p>
            <a:pPr marL="120650" indent="-120650" algn="l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endParaRPr lang="en-US" sz="1600" b="0" dirty="0">
              <a:solidFill>
                <a:srgbClr val="FFFFFF"/>
              </a:solidFill>
            </a:endParaRPr>
          </a:p>
        </p:txBody>
      </p:sp>
      <p:sp>
        <p:nvSpPr>
          <p:cNvPr id="477195" name="Text Box 11"/>
          <p:cNvSpPr txBox="1">
            <a:spLocks noChangeArrowheads="1"/>
          </p:cNvSpPr>
          <p:nvPr/>
        </p:nvSpPr>
        <p:spPr bwMode="gray">
          <a:xfrm>
            <a:off x="6699787" y="3216938"/>
            <a:ext cx="195738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20650" indent="-120650">
              <a:lnSpc>
                <a:spcPct val="90000"/>
              </a:lnSpc>
              <a:spcBef>
                <a:spcPct val="50000"/>
              </a:spcBef>
            </a:pPr>
            <a:r>
              <a:rPr lang="ru-RU" sz="2000" dirty="0" smtClean="0">
                <a:solidFill>
                  <a:schemeClr val="bg1"/>
                </a:solidFill>
              </a:rPr>
              <a:t>возможность откинуть те идеи, которые уже не сработали</a:t>
            </a:r>
            <a:endParaRPr lang="en-US" sz="2000" b="0" dirty="0">
              <a:solidFill>
                <a:schemeClr val="bg1"/>
              </a:solidFill>
            </a:endParaRPr>
          </a:p>
        </p:txBody>
      </p:sp>
      <p:sp>
        <p:nvSpPr>
          <p:cNvPr id="477200" name="Rectangle 16"/>
          <p:cNvSpPr>
            <a:spLocks noGrp="1" noChangeArrowheads="1"/>
          </p:cNvSpPr>
          <p:nvPr>
            <p:ph type="title"/>
          </p:nvPr>
        </p:nvSpPr>
        <p:spPr>
          <a:xfrm>
            <a:off x="2113308" y="132204"/>
            <a:ext cx="7958137" cy="1011237"/>
          </a:xfrm>
        </p:spPr>
        <p:txBody>
          <a:bodyPr/>
          <a:lstStyle/>
          <a:p>
            <a:r>
              <a:rPr lang="ru-RU" dirty="0" smtClean="0"/>
              <a:t>Это дает нам</a:t>
            </a:r>
            <a:r>
              <a:rPr lang="en-US" dirty="0" smtClean="0"/>
              <a:t> </a:t>
            </a:r>
            <a:r>
              <a:rPr lang="ru-RU" dirty="0" smtClean="0"/>
              <a:t>с Вами:</a:t>
            </a:r>
            <a:endParaRPr lang="en-US" dirty="0"/>
          </a:p>
        </p:txBody>
      </p:sp>
      <p:pic>
        <p:nvPicPr>
          <p:cNvPr id="25" name="Рисунок 24" descr="re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81349" y="-124921"/>
            <a:ext cx="2233671" cy="2636769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3513612" y="6316660"/>
            <a:ext cx="3265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accent2"/>
                </a:solidFill>
              </a:rPr>
              <a:t>www.szubin.ru</a:t>
            </a:r>
            <a:endParaRPr lang="ru-RU" i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37TGp_bizpeople_light_ani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8575" cap="flat" cmpd="sng" algn="ctr">
          <a:solidFill>
            <a:srgbClr val="FFFF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8575" cap="flat" cmpd="sng" algn="ctr">
          <a:solidFill>
            <a:srgbClr val="FFFF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437TGp_bizpeople_light_ani 1">
        <a:dk1>
          <a:srgbClr val="30311D"/>
        </a:dk1>
        <a:lt1>
          <a:srgbClr val="FFFFFF"/>
        </a:lt1>
        <a:dk2>
          <a:srgbClr val="003366"/>
        </a:dk2>
        <a:lt2>
          <a:srgbClr val="DDDDDD"/>
        </a:lt2>
        <a:accent1>
          <a:srgbClr val="7E52CC"/>
        </a:accent1>
        <a:accent2>
          <a:srgbClr val="4A9ACC"/>
        </a:accent2>
        <a:accent3>
          <a:srgbClr val="FFFFFF"/>
        </a:accent3>
        <a:accent4>
          <a:srgbClr val="272817"/>
        </a:accent4>
        <a:accent5>
          <a:srgbClr val="C0B3E2"/>
        </a:accent5>
        <a:accent6>
          <a:srgbClr val="428BB9"/>
        </a:accent6>
        <a:hlink>
          <a:srgbClr val="4582A7"/>
        </a:hlink>
        <a:folHlink>
          <a:srgbClr val="B2AF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37TGp_bizpeople_light_ani 2">
        <a:dk1>
          <a:srgbClr val="000000"/>
        </a:dk1>
        <a:lt1>
          <a:srgbClr val="FFFFFF"/>
        </a:lt1>
        <a:dk2>
          <a:srgbClr val="702424"/>
        </a:dk2>
        <a:lt2>
          <a:srgbClr val="C0C0C0"/>
        </a:lt2>
        <a:accent1>
          <a:srgbClr val="54BBBE"/>
        </a:accent1>
        <a:accent2>
          <a:srgbClr val="E49514"/>
        </a:accent2>
        <a:accent3>
          <a:srgbClr val="FFFFFF"/>
        </a:accent3>
        <a:accent4>
          <a:srgbClr val="000000"/>
        </a:accent4>
        <a:accent5>
          <a:srgbClr val="B3DADB"/>
        </a:accent5>
        <a:accent6>
          <a:srgbClr val="CF8711"/>
        </a:accent6>
        <a:hlink>
          <a:srgbClr val="6C9A42"/>
        </a:hlink>
        <a:folHlink>
          <a:srgbClr val="82ABB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37TGp_bizpeople_light_ani 3">
        <a:dk1>
          <a:srgbClr val="003366"/>
        </a:dk1>
        <a:lt1>
          <a:srgbClr val="FFFFFF"/>
        </a:lt1>
        <a:dk2>
          <a:srgbClr val="000000"/>
        </a:dk2>
        <a:lt2>
          <a:srgbClr val="DDDDDD"/>
        </a:lt2>
        <a:accent1>
          <a:srgbClr val="438ACB"/>
        </a:accent1>
        <a:accent2>
          <a:srgbClr val="32A287"/>
        </a:accent2>
        <a:accent3>
          <a:srgbClr val="FFFFFF"/>
        </a:accent3>
        <a:accent4>
          <a:srgbClr val="002A56"/>
        </a:accent4>
        <a:accent5>
          <a:srgbClr val="B0C4E2"/>
        </a:accent5>
        <a:accent6>
          <a:srgbClr val="2C927A"/>
        </a:accent6>
        <a:hlink>
          <a:srgbClr val="729943"/>
        </a:hlink>
        <a:folHlink>
          <a:srgbClr val="82B4B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437TGp_bizpeople_light_ani</Template>
  <TotalTime>475</TotalTime>
  <Words>1526</Words>
  <Application>Microsoft Office PowerPoint</Application>
  <PresentationFormat>Экран (4:3)</PresentationFormat>
  <Paragraphs>161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437TGp_bizpeople_light_ani</vt:lpstr>
      <vt:lpstr>Зубин Сергей Игоревич – частный стратегический консультант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Это дает нам с Вами:</vt:lpstr>
      <vt:lpstr>Презентация PowerPoint</vt:lpstr>
      <vt:lpstr>Группа фармацевтических компаний «ЛЕКСИРЪ»</vt:lpstr>
      <vt:lpstr>Торговая марка Post-it® компании «3М»</vt:lpstr>
      <vt:lpstr>ООО «Нид Вотерс» (вода Nestle)</vt:lpstr>
      <vt:lpstr>Торговая марка «Carte Noire» компании «Kraft Foods»</vt:lpstr>
      <vt:lpstr>Компания «Эльдорадо»</vt:lpstr>
      <vt:lpstr>Компания «Apollophone»</vt:lpstr>
      <vt:lpstr>Представительство LANNACHER  в России </vt:lpstr>
      <vt:lpstr>Авиакомпания «Qatar Airways»</vt:lpstr>
      <vt:lpstr>Препарат  «Livodil» компании АБC</vt:lpstr>
      <vt:lpstr>Сеть аптек «Ригла»</vt:lpstr>
      <vt:lpstr>Контакты</vt:lpstr>
      <vt:lpstr>Спасибо за внимание!  Надеюсь на взаимовыгодное сотрудничество!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ThemeGallery PowerTemplate</dc:title>
  <dc:creator>Jully</dc:creator>
  <cp:lastModifiedBy>HP</cp:lastModifiedBy>
  <cp:revision>52</cp:revision>
  <dcterms:created xsi:type="dcterms:W3CDTF">2011-05-11T15:10:52Z</dcterms:created>
  <dcterms:modified xsi:type="dcterms:W3CDTF">2016-05-11T11:12:37Z</dcterms:modified>
</cp:coreProperties>
</file>